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5" roundtripDataSignature="AMtx7mjnrGwvpe89Y5oSbHmax5pUYpCr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6c452e23be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600"/>
              <a:t>Financial Aid - SCHOLARSHIPS - WORK STUDY - INSTITUTIONAL SCHOLARSHIPS </a:t>
            </a:r>
            <a:endParaRPr sz="1600"/>
          </a:p>
          <a:p>
            <a:pPr indent="0" lvl="0" marL="0" rtl="0" algn="l">
              <a:spcBef>
                <a:spcPts val="0"/>
              </a:spcBef>
              <a:spcAft>
                <a:spcPts val="0"/>
              </a:spcAft>
              <a:buNone/>
            </a:pPr>
            <a:r>
              <a:rPr lang="en-US" sz="1600"/>
              <a:t>DO NOT NEED TO BE PAY BACK</a:t>
            </a:r>
            <a:endParaRPr sz="1600"/>
          </a:p>
          <a:p>
            <a:pPr indent="0" lvl="0" marL="0" rtl="0" algn="l">
              <a:spcBef>
                <a:spcPts val="0"/>
              </a:spcBef>
              <a:spcAft>
                <a:spcPts val="0"/>
              </a:spcAft>
              <a:buNone/>
            </a:pPr>
            <a:r>
              <a:rPr lang="en-US" sz="1600"/>
              <a:t>Grants made have a commitment of time / service, but does not need to be pay back if the commitment is </a:t>
            </a:r>
            <a:r>
              <a:rPr lang="en-US" sz="1600"/>
              <a:t>fulfilled.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US" sz="1600"/>
              <a:t>STUDENT AND OR PARENT LOANS NEED TO BE REPAY - right now there is a debt relief, but that is not a future guaranteed.</a:t>
            </a:r>
            <a:endParaRPr sz="1600"/>
          </a:p>
          <a:p>
            <a:pPr indent="0" lvl="0" marL="0" rtl="0" algn="l">
              <a:spcBef>
                <a:spcPts val="0"/>
              </a:spcBef>
              <a:spcAft>
                <a:spcPts val="0"/>
              </a:spcAft>
              <a:buNone/>
            </a:pPr>
            <a:r>
              <a:rPr lang="en-US" sz="1600"/>
              <a:t>Federally</a:t>
            </a:r>
            <a:r>
              <a:rPr lang="en-US" sz="1600"/>
              <a:t> supported loans or Subsidized Loans are better in interest rates than private banks or unsubsidized loans.</a:t>
            </a:r>
            <a:endParaRPr sz="1600"/>
          </a:p>
          <a:p>
            <a:pPr indent="0" lvl="0" marL="0" rtl="0" algn="l">
              <a:spcBef>
                <a:spcPts val="0"/>
              </a:spcBef>
              <a:spcAft>
                <a:spcPts val="0"/>
              </a:spcAft>
              <a:buNone/>
            </a:pPr>
            <a:r>
              <a:rPr lang="en-US" sz="1600"/>
              <a:t>Personal </a:t>
            </a:r>
            <a:r>
              <a:rPr lang="en-US" sz="1600"/>
              <a:t>advice - if you must take a loan, only if you must - have the student take the loan, not the parent.</a:t>
            </a:r>
            <a:endParaRPr sz="1600"/>
          </a:p>
          <a:p>
            <a:pPr indent="0" lvl="0" marL="0" rtl="0" algn="l">
              <a:spcBef>
                <a:spcPts val="0"/>
              </a:spcBef>
              <a:spcAft>
                <a:spcPts val="0"/>
              </a:spcAft>
              <a:buNone/>
            </a:pPr>
            <a:r>
              <a:rPr lang="en-US" sz="1600"/>
              <a:t>Parents - if you can - work out a payment program, if you can not, talk to your accountants on what is best for your financial situation.</a:t>
            </a:r>
            <a:endParaRPr sz="1600"/>
          </a:p>
          <a:p>
            <a:pPr indent="0" lvl="0" marL="0" rtl="0" algn="l">
              <a:spcBef>
                <a:spcPts val="0"/>
              </a:spcBef>
              <a:spcAft>
                <a:spcPts val="0"/>
              </a:spcAft>
              <a:buNone/>
            </a:pPr>
            <a:r>
              <a:rPr lang="en-US" sz="1600"/>
              <a:t>Again, if you must take a loan - and can only be a private loan - look into your credit union if you belong to one.  </a:t>
            </a:r>
            <a:r>
              <a:rPr lang="en-US" sz="1600"/>
              <a:t>  </a:t>
            </a:r>
            <a:endParaRPr sz="1600"/>
          </a:p>
        </p:txBody>
      </p:sp>
      <p:sp>
        <p:nvSpPr>
          <p:cNvPr id="203" name="Google Shape;203;g16c452e23be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66e867460a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166e867460a_0_1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66e867460a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166e867460a_0_1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66e867460a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rgbClr val="040E13"/>
                </a:solidFill>
              </a:rPr>
              <a:t>What You Can Use Your Account For</a:t>
            </a:r>
            <a:endParaRPr b="1">
              <a:solidFill>
                <a:srgbClr val="040E13"/>
              </a:solidFill>
            </a:endParaRPr>
          </a:p>
          <a:p>
            <a:pPr indent="-304800" lvl="0" marL="457200" rtl="0" algn="l">
              <a:lnSpc>
                <a:spcPct val="115000"/>
              </a:lnSpc>
              <a:spcBef>
                <a:spcPts val="200"/>
              </a:spcBef>
              <a:spcAft>
                <a:spcPts val="0"/>
              </a:spcAft>
              <a:buClr>
                <a:srgbClr val="212529"/>
              </a:buClr>
              <a:buSzPts val="1200"/>
              <a:buChar char="●"/>
            </a:pPr>
            <a:r>
              <a:rPr lang="en-US" sz="1200">
                <a:solidFill>
                  <a:srgbClr val="212529"/>
                </a:solidFill>
              </a:rPr>
              <a:t>Filling out the </a:t>
            </a:r>
            <a:r>
              <a:rPr i="1" lang="en-US" sz="1200">
                <a:solidFill>
                  <a:srgbClr val="212529"/>
                </a:solidFill>
              </a:rPr>
              <a:t>Free Application for Federal Student Aid</a:t>
            </a:r>
            <a:r>
              <a:rPr lang="en-US" sz="1200">
                <a:solidFill>
                  <a:srgbClr val="212529"/>
                </a:solidFill>
              </a:rPr>
              <a:t> (FAFSA</a:t>
            </a:r>
            <a:r>
              <a:rPr lang="en-US" sz="900">
                <a:solidFill>
                  <a:srgbClr val="212529"/>
                </a:solidFill>
              </a:rPr>
              <a:t>®</a:t>
            </a:r>
            <a:r>
              <a:rPr lang="en-US" sz="1200">
                <a:solidFill>
                  <a:srgbClr val="212529"/>
                </a:solidFill>
              </a:rPr>
              <a:t>) form</a:t>
            </a:r>
            <a:endParaRPr sz="1200">
              <a:solidFill>
                <a:srgbClr val="212529"/>
              </a:solidFill>
            </a:endParaRPr>
          </a:p>
          <a:p>
            <a:pPr indent="-304800" lvl="0" marL="457200" rtl="0" algn="l">
              <a:lnSpc>
                <a:spcPct val="115000"/>
              </a:lnSpc>
              <a:spcBef>
                <a:spcPts val="0"/>
              </a:spcBef>
              <a:spcAft>
                <a:spcPts val="0"/>
              </a:spcAft>
              <a:buClr>
                <a:srgbClr val="212529"/>
              </a:buClr>
              <a:buSzPts val="1200"/>
              <a:buChar char="●"/>
            </a:pPr>
            <a:r>
              <a:rPr lang="en-US" sz="1200">
                <a:solidFill>
                  <a:srgbClr val="212529"/>
                </a:solidFill>
              </a:rPr>
              <a:t>Signing your </a:t>
            </a:r>
            <a:r>
              <a:rPr i="1" lang="en-US" sz="1200">
                <a:solidFill>
                  <a:srgbClr val="212529"/>
                </a:solidFill>
              </a:rPr>
              <a:t>Master Promissory Note</a:t>
            </a:r>
            <a:r>
              <a:rPr lang="en-US" sz="1200">
                <a:solidFill>
                  <a:srgbClr val="212529"/>
                </a:solidFill>
              </a:rPr>
              <a:t> (MPN)</a:t>
            </a:r>
            <a:endParaRPr sz="1200">
              <a:solidFill>
                <a:srgbClr val="212529"/>
              </a:solidFill>
            </a:endParaRPr>
          </a:p>
          <a:p>
            <a:pPr indent="-304800" lvl="0" marL="457200" rtl="0" algn="l">
              <a:lnSpc>
                <a:spcPct val="115000"/>
              </a:lnSpc>
              <a:spcBef>
                <a:spcPts val="0"/>
              </a:spcBef>
              <a:spcAft>
                <a:spcPts val="0"/>
              </a:spcAft>
              <a:buClr>
                <a:srgbClr val="212529"/>
              </a:buClr>
              <a:buSzPts val="1200"/>
              <a:buChar char="●"/>
            </a:pPr>
            <a:r>
              <a:rPr lang="en-US" sz="1200">
                <a:solidFill>
                  <a:srgbClr val="212529"/>
                </a:solidFill>
              </a:rPr>
              <a:t>Refiling applications every year</a:t>
            </a:r>
            <a:endParaRPr sz="1200">
              <a:solidFill>
                <a:srgbClr val="212529"/>
              </a:solidFill>
            </a:endParaRPr>
          </a:p>
          <a:p>
            <a:pPr indent="-304800" lvl="0" marL="457200" rtl="0" algn="l">
              <a:lnSpc>
                <a:spcPct val="115000"/>
              </a:lnSpc>
              <a:spcBef>
                <a:spcPts val="0"/>
              </a:spcBef>
              <a:spcAft>
                <a:spcPts val="0"/>
              </a:spcAft>
              <a:buClr>
                <a:srgbClr val="212529"/>
              </a:buClr>
              <a:buSzPts val="1200"/>
              <a:buChar char="●"/>
            </a:pPr>
            <a:r>
              <a:rPr lang="en-US" sz="1200">
                <a:solidFill>
                  <a:srgbClr val="212529"/>
                </a:solidFill>
              </a:rPr>
              <a:t>Applying for repayment plans</a:t>
            </a:r>
            <a:endParaRPr sz="1200">
              <a:solidFill>
                <a:srgbClr val="212529"/>
              </a:solidFill>
            </a:endParaRPr>
          </a:p>
          <a:p>
            <a:pPr indent="-304800" lvl="0" marL="457200" rtl="0" algn="l">
              <a:lnSpc>
                <a:spcPct val="115000"/>
              </a:lnSpc>
              <a:spcBef>
                <a:spcPts val="0"/>
              </a:spcBef>
              <a:spcAft>
                <a:spcPts val="0"/>
              </a:spcAft>
              <a:buClr>
                <a:srgbClr val="212529"/>
              </a:buClr>
              <a:buSzPts val="1200"/>
              <a:buChar char="●"/>
            </a:pPr>
            <a:r>
              <a:rPr lang="en-US" sz="1200">
                <a:solidFill>
                  <a:srgbClr val="212529"/>
                </a:solidFill>
              </a:rPr>
              <a:t>Completing loan counseling</a:t>
            </a:r>
            <a:endParaRPr sz="1200">
              <a:solidFill>
                <a:srgbClr val="212529"/>
              </a:solidFill>
            </a:endParaRPr>
          </a:p>
          <a:p>
            <a:pPr indent="-304800" lvl="0" marL="457200" rtl="0" algn="l">
              <a:lnSpc>
                <a:spcPct val="115000"/>
              </a:lnSpc>
              <a:spcBef>
                <a:spcPts val="0"/>
              </a:spcBef>
              <a:spcAft>
                <a:spcPts val="0"/>
              </a:spcAft>
              <a:buClr>
                <a:srgbClr val="212529"/>
              </a:buClr>
              <a:buSzPts val="1200"/>
              <a:buChar char="●"/>
            </a:pPr>
            <a:r>
              <a:rPr lang="en-US" sz="1200">
                <a:solidFill>
                  <a:srgbClr val="212529"/>
                </a:solidFill>
              </a:rPr>
              <a:t>Using the </a:t>
            </a:r>
            <a:r>
              <a:rPr i="1" lang="en-US" sz="1200">
                <a:solidFill>
                  <a:srgbClr val="212529"/>
                </a:solidFill>
              </a:rPr>
              <a:t>Public Service Loan Forgiveness Help Tool</a:t>
            </a:r>
            <a:endParaRPr i="1" sz="1200">
              <a:solidFill>
                <a:srgbClr val="212529"/>
              </a:solidFill>
            </a:endParaRPr>
          </a:p>
          <a:p>
            <a:pPr indent="0" lvl="0" marL="0" rtl="0" algn="l">
              <a:lnSpc>
                <a:spcPct val="115000"/>
              </a:lnSpc>
              <a:spcBef>
                <a:spcPts val="0"/>
              </a:spcBef>
              <a:spcAft>
                <a:spcPts val="0"/>
              </a:spcAft>
              <a:buNone/>
            </a:pPr>
            <a:r>
              <a:rPr b="1" lang="en-US" sz="1400">
                <a:solidFill>
                  <a:srgbClr val="212529"/>
                </a:solidFill>
              </a:rPr>
              <a:t>It is important to be truthful - specially when the documentation shows that you are who you are and that parents have claim you.</a:t>
            </a:r>
            <a:endParaRPr b="1" sz="1400">
              <a:solidFill>
                <a:srgbClr val="212529"/>
              </a:solidFill>
            </a:endParaRPr>
          </a:p>
          <a:p>
            <a:pPr indent="0" lvl="0" marL="0" rtl="0" algn="l">
              <a:spcBef>
                <a:spcPts val="0"/>
              </a:spcBef>
              <a:spcAft>
                <a:spcPts val="0"/>
              </a:spcAft>
              <a:buNone/>
            </a:pPr>
            <a:r>
              <a:rPr b="1" lang="en-US" sz="1400">
                <a:solidFill>
                  <a:schemeClr val="dk1"/>
                </a:solidFill>
                <a:latin typeface="Calibri"/>
                <a:ea typeface="Calibri"/>
                <a:cs typeface="Calibri"/>
                <a:sym typeface="Calibri"/>
              </a:rPr>
              <a:t>Keep FSA ID information to one person (No sharing of SS # or emails).</a:t>
            </a:r>
            <a:endParaRPr b="1" sz="1400">
              <a:solidFill>
                <a:schemeClr val="dk1"/>
              </a:solidFill>
              <a:latin typeface="Calibri"/>
              <a:ea typeface="Calibri"/>
              <a:cs typeface="Calibri"/>
              <a:sym typeface="Calibri"/>
            </a:endParaRPr>
          </a:p>
          <a:p>
            <a:pPr indent="-317500" lvl="1" marL="914400" rtl="0" algn="l">
              <a:spcBef>
                <a:spcPts val="0"/>
              </a:spcBef>
              <a:spcAft>
                <a:spcPts val="0"/>
              </a:spcAft>
              <a:buClr>
                <a:schemeClr val="dk1"/>
              </a:buClr>
              <a:buSzPts val="1400"/>
              <a:buFont typeface="Calibri"/>
              <a:buAutoNum type="alphaLcPeriod"/>
            </a:pPr>
            <a:r>
              <a:rPr b="1" lang="en-US" sz="1400">
                <a:solidFill>
                  <a:schemeClr val="dk1"/>
                </a:solidFill>
                <a:latin typeface="Calibri"/>
                <a:ea typeface="Calibri"/>
                <a:cs typeface="Calibri"/>
                <a:sym typeface="Calibri"/>
              </a:rPr>
              <a:t>Do not use your school email address - if you do not have one - create an individual personal email for you and a separate one for your parent or parents.</a:t>
            </a:r>
            <a:endParaRPr b="1" sz="1400">
              <a:solidFill>
                <a:schemeClr val="dk1"/>
              </a:solidFill>
              <a:latin typeface="Calibri"/>
              <a:ea typeface="Calibri"/>
              <a:cs typeface="Calibri"/>
              <a:sym typeface="Calibri"/>
            </a:endParaRPr>
          </a:p>
          <a:p>
            <a:pPr indent="0" lvl="0" marL="0" rtl="0" algn="l">
              <a:spcBef>
                <a:spcPts val="0"/>
              </a:spcBef>
              <a:spcAft>
                <a:spcPts val="0"/>
              </a:spcAft>
              <a:buNone/>
            </a:pPr>
            <a:r>
              <a:rPr b="1" lang="en-US" sz="1400">
                <a:solidFill>
                  <a:schemeClr val="dk1"/>
                </a:solidFill>
                <a:latin typeface="Calibri"/>
                <a:ea typeface="Calibri"/>
                <a:cs typeface="Calibri"/>
                <a:sym typeface="Calibri"/>
              </a:rPr>
              <a:t>Write these information as you do it - remember that you will need this information every time that you log on. AVOID - having to reset because you forgot your ID or your Parents.   DO NOT SHARE THIS INFORMATION - IT CAN COMPROMISE A LOT OF PERSONAL INFORMATION.</a:t>
            </a:r>
            <a:endParaRPr b="1" sz="14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b="1" sz="1400">
              <a:solidFill>
                <a:srgbClr val="212529"/>
              </a:solidFill>
            </a:endParaRPr>
          </a:p>
          <a:p>
            <a:pPr indent="0" lvl="0" marL="0" rtl="0" algn="l">
              <a:spcBef>
                <a:spcPts val="0"/>
              </a:spcBef>
              <a:spcAft>
                <a:spcPts val="0"/>
              </a:spcAft>
              <a:buNone/>
            </a:pPr>
            <a:r>
              <a:t/>
            </a:r>
            <a:endParaRPr/>
          </a:p>
        </p:txBody>
      </p:sp>
      <p:sp>
        <p:nvSpPr>
          <p:cNvPr id="241" name="Google Shape;241;g166e867460a_0_1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66e867460a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400"/>
              <a:buFont typeface="Arial"/>
              <a:buNone/>
            </a:pPr>
            <a:r>
              <a:rPr b="1" lang="en-US" sz="1200">
                <a:solidFill>
                  <a:schemeClr val="dk1"/>
                </a:solidFill>
              </a:rPr>
              <a:t>Move to scholarship slide</a:t>
            </a:r>
            <a:endParaRPr sz="1200">
              <a:solidFill>
                <a:schemeClr val="dk1"/>
              </a:solidFill>
              <a:latin typeface="Calibri"/>
              <a:ea typeface="Calibri"/>
              <a:cs typeface="Calibri"/>
              <a:sym typeface="Calibri"/>
            </a:endParaRPr>
          </a:p>
          <a:p>
            <a:pPr indent="0" lvl="0" marL="0" rtl="0" algn="l">
              <a:lnSpc>
                <a:spcPct val="120000"/>
              </a:lnSpc>
              <a:spcBef>
                <a:spcPts val="600"/>
              </a:spcBef>
              <a:spcAft>
                <a:spcPts val="0"/>
              </a:spcAft>
              <a:buClr>
                <a:schemeClr val="dk1"/>
              </a:buClr>
              <a:buSzPts val="1400"/>
              <a:buFont typeface="Arial"/>
              <a:buNone/>
            </a:pPr>
            <a:r>
              <a:rPr b="1" lang="en-US" sz="1200">
                <a:solidFill>
                  <a:schemeClr val="dk1"/>
                </a:solidFill>
              </a:rPr>
              <a:t>There are 4 types of scholarships available:</a:t>
            </a:r>
            <a:endParaRPr sz="1200">
              <a:solidFill>
                <a:schemeClr val="dk1"/>
              </a:solidFill>
              <a:latin typeface="Calibri"/>
              <a:ea typeface="Calibri"/>
              <a:cs typeface="Calibri"/>
              <a:sym typeface="Calibri"/>
            </a:endParaRPr>
          </a:p>
          <a:p>
            <a:pPr indent="-171450" lvl="0" marL="171450" rtl="0" algn="l">
              <a:lnSpc>
                <a:spcPct val="120000"/>
              </a:lnSpc>
              <a:spcBef>
                <a:spcPts val="600"/>
              </a:spcBef>
              <a:spcAft>
                <a:spcPts val="0"/>
              </a:spcAft>
              <a:buClr>
                <a:schemeClr val="dk1"/>
              </a:buClr>
              <a:buSzPts val="1200"/>
              <a:buFont typeface="Noto Sans Symbols"/>
              <a:buChar char="❑"/>
            </a:pPr>
            <a:r>
              <a:rPr b="1" lang="en-US" sz="1200">
                <a:solidFill>
                  <a:schemeClr val="dk1"/>
                </a:solidFill>
              </a:rPr>
              <a:t>Need-based scholarships</a:t>
            </a:r>
            <a:endParaRPr sz="1200">
              <a:solidFill>
                <a:schemeClr val="dk1"/>
              </a:solidFill>
              <a:latin typeface="Calibri"/>
              <a:ea typeface="Calibri"/>
              <a:cs typeface="Calibri"/>
              <a:sym typeface="Calibri"/>
            </a:endParaRPr>
          </a:p>
          <a:p>
            <a:pPr indent="-171450" lvl="0" marL="171450" rtl="0" algn="l">
              <a:lnSpc>
                <a:spcPct val="120000"/>
              </a:lnSpc>
              <a:spcBef>
                <a:spcPts val="600"/>
              </a:spcBef>
              <a:spcAft>
                <a:spcPts val="0"/>
              </a:spcAft>
              <a:buClr>
                <a:schemeClr val="dk1"/>
              </a:buClr>
              <a:buSzPts val="1200"/>
              <a:buFont typeface="Noto Sans Symbols"/>
              <a:buChar char="❑"/>
            </a:pPr>
            <a:r>
              <a:rPr b="1" lang="en-US" sz="1200">
                <a:solidFill>
                  <a:schemeClr val="dk1"/>
                </a:solidFill>
              </a:rPr>
              <a:t>Merit-based scholarships  - Academic, Artistic, and Athletic, etc.</a:t>
            </a:r>
            <a:endParaRPr sz="1200">
              <a:solidFill>
                <a:schemeClr val="dk1"/>
              </a:solidFill>
              <a:latin typeface="Calibri"/>
              <a:ea typeface="Calibri"/>
              <a:cs typeface="Calibri"/>
              <a:sym typeface="Calibri"/>
            </a:endParaRPr>
          </a:p>
          <a:p>
            <a:pPr indent="-171450" lvl="0" marL="171450" rtl="0" algn="l">
              <a:spcBef>
                <a:spcPts val="600"/>
              </a:spcBef>
              <a:spcAft>
                <a:spcPts val="0"/>
              </a:spcAft>
              <a:buClr>
                <a:srgbClr val="7030A0"/>
              </a:buClr>
              <a:buSzPts val="1200"/>
              <a:buFont typeface="Noto Sans Symbols"/>
              <a:buChar char="❑"/>
            </a:pPr>
            <a:r>
              <a:rPr b="1" lang="en-US" sz="1200">
                <a:solidFill>
                  <a:srgbClr val="7030A0"/>
                </a:solidFill>
              </a:rPr>
              <a:t>Demographic-based scholarships for students who meet specific criteria </a:t>
            </a:r>
            <a:endParaRPr b="1" sz="1200">
              <a:solidFill>
                <a:srgbClr val="7030A0"/>
              </a:solidFill>
            </a:endParaRPr>
          </a:p>
          <a:p>
            <a:pPr indent="-171450" lvl="0" marL="171450" rtl="0" algn="l">
              <a:lnSpc>
                <a:spcPct val="120000"/>
              </a:lnSpc>
              <a:spcBef>
                <a:spcPts val="0"/>
              </a:spcBef>
              <a:spcAft>
                <a:spcPts val="0"/>
              </a:spcAft>
              <a:buClr>
                <a:schemeClr val="dk1"/>
              </a:buClr>
              <a:buSzPts val="1200"/>
              <a:buFont typeface="Noto Sans Symbols"/>
              <a:buChar char="❑"/>
            </a:pPr>
            <a:r>
              <a:rPr b="1" lang="en-US" sz="1200">
                <a:solidFill>
                  <a:schemeClr val="dk1"/>
                </a:solidFill>
              </a:rPr>
              <a:t>Work-Study</a:t>
            </a:r>
            <a:endParaRPr sz="1200">
              <a:solidFill>
                <a:schemeClr val="dk1"/>
              </a:solidFill>
              <a:latin typeface="Calibri"/>
              <a:ea typeface="Calibri"/>
              <a:cs typeface="Calibri"/>
              <a:sym typeface="Calibri"/>
            </a:endParaRPr>
          </a:p>
          <a:p>
            <a:pPr indent="0" lvl="0" marL="0" rtl="0" algn="l">
              <a:spcBef>
                <a:spcPts val="600"/>
              </a:spcBef>
              <a:spcAft>
                <a:spcPts val="0"/>
              </a:spcAft>
              <a:buClr>
                <a:schemeClr val="dk1"/>
              </a:buClr>
              <a:buSzPts val="1200"/>
              <a:buFont typeface="Arial"/>
              <a:buNone/>
            </a:pPr>
            <a:r>
              <a:t/>
            </a:r>
            <a:endParaRPr b="1" sz="1200">
              <a:solidFill>
                <a:schemeClr val="dk1"/>
              </a:solidFill>
            </a:endParaRPr>
          </a:p>
          <a:p>
            <a:pPr indent="0" lvl="0" marL="0" rtl="0" algn="l">
              <a:spcBef>
                <a:spcPts val="0"/>
              </a:spcBef>
              <a:spcAft>
                <a:spcPts val="0"/>
              </a:spcAft>
              <a:buClr>
                <a:schemeClr val="dk1"/>
              </a:buClr>
              <a:buSzPts val="1200"/>
              <a:buFont typeface="Arial"/>
              <a:buNone/>
            </a:pPr>
            <a:r>
              <a:rPr b="1" lang="en-US" sz="1200">
                <a:solidFill>
                  <a:schemeClr val="dk1"/>
                </a:solidFill>
              </a:rPr>
              <a:t>Scholarships are awarded to students based on academic or other achievements to help pay for education expenses.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b="1" lang="en-US" sz="1200">
                <a:solidFill>
                  <a:schemeClr val="dk1"/>
                </a:solidFill>
              </a:rPr>
              <a:t>A scholarship may: </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Char char="•"/>
            </a:pPr>
            <a:r>
              <a:rPr lang="en-US" sz="1200">
                <a:solidFill>
                  <a:schemeClr val="dk1"/>
                </a:solidFill>
              </a:rPr>
              <a:t>Cover the entire cost of your child’s tuition, it may be a one-time gift or it may be renewable, depending on the scholarship.  </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Char char="•"/>
            </a:pPr>
            <a:r>
              <a:rPr lang="en-US" sz="1200">
                <a:solidFill>
                  <a:schemeClr val="dk1"/>
                </a:solidFill>
              </a:rPr>
              <a:t>Scholarships are gifts that don’t have to be repaid.  </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Char char="•"/>
            </a:pPr>
            <a:r>
              <a:rPr lang="en-US" sz="1200">
                <a:solidFill>
                  <a:schemeClr val="dk1"/>
                </a:solidFill>
              </a:rPr>
              <a:t>Tuition is the main expense of the college bill.  It is the fee associated with taking each course, and it is often calculated per credit/point</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sz="1200">
              <a:solidFill>
                <a:schemeClr val="dk1"/>
              </a:solidFill>
            </a:endParaRPr>
          </a:p>
          <a:p>
            <a:pPr indent="-171450" lvl="0" marL="171450" rtl="0" algn="l">
              <a:spcBef>
                <a:spcPts val="0"/>
              </a:spcBef>
              <a:spcAft>
                <a:spcPts val="0"/>
              </a:spcAft>
              <a:buClr>
                <a:srgbClr val="7030A0"/>
              </a:buClr>
              <a:buSzPts val="1200"/>
              <a:buFont typeface="Noto Sans Symbols"/>
              <a:buChar char="❑"/>
            </a:pPr>
            <a:r>
              <a:rPr b="1" lang="en-US" sz="1200">
                <a:solidFill>
                  <a:srgbClr val="7030A0"/>
                </a:solidFill>
              </a:rPr>
              <a:t>A Need-Based scholarship  </a:t>
            </a:r>
            <a:r>
              <a:rPr lang="en-US" sz="1200">
                <a:solidFill>
                  <a:srgbClr val="7030A0"/>
                </a:solidFill>
              </a:rPr>
              <a:t>is a financial award given to students based on the financial situation of the applicant and their families.  Many need-based scholarships also consider an applicant’s grades and test scores</a:t>
            </a:r>
            <a:endParaRPr sz="1200">
              <a:solidFill>
                <a:schemeClr val="dk1"/>
              </a:solidFill>
              <a:latin typeface="Calibri"/>
              <a:ea typeface="Calibri"/>
              <a:cs typeface="Calibri"/>
              <a:sym typeface="Calibri"/>
            </a:endParaRPr>
          </a:p>
          <a:p>
            <a:pPr indent="-95250" lvl="0" marL="171450" rtl="0" algn="l">
              <a:spcBef>
                <a:spcPts val="0"/>
              </a:spcBef>
              <a:spcAft>
                <a:spcPts val="0"/>
              </a:spcAft>
              <a:buClr>
                <a:schemeClr val="dk1"/>
              </a:buClr>
              <a:buSzPts val="1200"/>
              <a:buFont typeface="Noto Sans Symbols"/>
              <a:buNone/>
            </a:pPr>
            <a:r>
              <a:t/>
            </a:r>
            <a:endParaRPr sz="1200">
              <a:solidFill>
                <a:srgbClr val="7030A0"/>
              </a:solidFill>
            </a:endParaRPr>
          </a:p>
          <a:p>
            <a:pPr indent="-171450" lvl="0" marL="171450" rtl="0" algn="l">
              <a:spcBef>
                <a:spcPts val="0"/>
              </a:spcBef>
              <a:spcAft>
                <a:spcPts val="0"/>
              </a:spcAft>
              <a:buClr>
                <a:srgbClr val="7030A0"/>
              </a:buClr>
              <a:buSzPts val="1200"/>
              <a:buFont typeface="Noto Sans Symbols"/>
              <a:buChar char="❑"/>
            </a:pPr>
            <a:r>
              <a:rPr b="1" lang="en-US" sz="1200">
                <a:solidFill>
                  <a:srgbClr val="7030A0"/>
                </a:solidFill>
              </a:rPr>
              <a:t>A Merit-based scholarship are based on:  </a:t>
            </a:r>
            <a:r>
              <a:rPr lang="en-US" sz="1200">
                <a:solidFill>
                  <a:srgbClr val="7030A0"/>
                </a:solidFill>
              </a:rPr>
              <a:t>academic performance, demonstrated aptitude - on academic success in high school, talents and skills, such as in Athletics, Music, Art, Drama and performance based , such as - internships, a student’s leadership role, SAT and/or ACT scores, extracurricular activities and school or community activities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Noto Sans Symbols"/>
              <a:buNone/>
            </a:pPr>
            <a:r>
              <a:t/>
            </a:r>
            <a:endParaRPr sz="1200">
              <a:solidFill>
                <a:srgbClr val="7030A0"/>
              </a:solidFill>
            </a:endParaRPr>
          </a:p>
          <a:p>
            <a:pPr indent="-171450" lvl="0" marL="171450" rtl="0" algn="l">
              <a:spcBef>
                <a:spcPts val="0"/>
              </a:spcBef>
              <a:spcAft>
                <a:spcPts val="0"/>
              </a:spcAft>
              <a:buClr>
                <a:srgbClr val="7030A0"/>
              </a:buClr>
              <a:buSzPts val="1200"/>
              <a:buFont typeface="Noto Sans Symbols"/>
              <a:buChar char="❑"/>
            </a:pPr>
            <a:r>
              <a:rPr b="1" lang="en-US" sz="1200">
                <a:solidFill>
                  <a:srgbClr val="7030A0"/>
                </a:solidFill>
              </a:rPr>
              <a:t>Demographic-based scholarships for students who meet specific criteria </a:t>
            </a:r>
            <a:endParaRPr b="1" sz="1200">
              <a:solidFill>
                <a:srgbClr val="7030A0"/>
              </a:solidFill>
            </a:endParaRPr>
          </a:p>
          <a:p>
            <a:pPr indent="0" lvl="1" marL="457200" rtl="0" algn="l">
              <a:spcBef>
                <a:spcPts val="0"/>
              </a:spcBef>
              <a:spcAft>
                <a:spcPts val="0"/>
              </a:spcAft>
              <a:buClr>
                <a:schemeClr val="dk1"/>
              </a:buClr>
              <a:buSzPts val="1400"/>
              <a:buFont typeface="Arial"/>
              <a:buNone/>
            </a:pPr>
            <a:r>
              <a:rPr lang="en-US" sz="1200">
                <a:solidFill>
                  <a:srgbClr val="7030A0"/>
                </a:solidFill>
              </a:rPr>
              <a:t>there are scholarships for women, based on where your parents work, cultural or ethnic background, military families, heritage, gender, first-generation college students, union scholarships, etc. There also designated scholarships for other groups of people.</a:t>
            </a:r>
            <a:endParaRPr sz="1200">
              <a:solidFill>
                <a:schemeClr val="dk1"/>
              </a:solidFill>
              <a:latin typeface="Calibri"/>
              <a:ea typeface="Calibri"/>
              <a:cs typeface="Calibri"/>
              <a:sym typeface="Calibri"/>
            </a:endParaRPr>
          </a:p>
          <a:p>
            <a:pPr indent="0" lvl="1" marL="457200" rtl="0" algn="l">
              <a:spcBef>
                <a:spcPts val="0"/>
              </a:spcBef>
              <a:spcAft>
                <a:spcPts val="0"/>
              </a:spcAft>
              <a:buClr>
                <a:schemeClr val="dk1"/>
              </a:buClr>
              <a:buSzPts val="1400"/>
              <a:buFont typeface="Arial"/>
              <a:buNone/>
            </a:pPr>
            <a:r>
              <a:t/>
            </a:r>
            <a:endParaRPr sz="1200">
              <a:solidFill>
                <a:srgbClr val="7030A0"/>
              </a:solidFill>
            </a:endParaRPr>
          </a:p>
          <a:p>
            <a:pPr indent="-171450" lvl="0" marL="171450" rtl="0" algn="l">
              <a:spcBef>
                <a:spcPts val="0"/>
              </a:spcBef>
              <a:spcAft>
                <a:spcPts val="0"/>
              </a:spcAft>
              <a:buClr>
                <a:schemeClr val="dk1"/>
              </a:buClr>
              <a:buSzPts val="1200"/>
              <a:buFont typeface="Noto Sans Symbols"/>
              <a:buChar char="❑"/>
            </a:pPr>
            <a:r>
              <a:rPr b="1" lang="en-US" sz="1200">
                <a:solidFill>
                  <a:schemeClr val="dk1"/>
                </a:solidFill>
              </a:rPr>
              <a:t>Federal Work-Study </a:t>
            </a:r>
            <a:r>
              <a:rPr lang="en-US" sz="1200">
                <a:solidFill>
                  <a:schemeClr val="dk1"/>
                </a:solidFill>
              </a:rPr>
              <a:t>provides part-time jobs for undergraduate and graduate students with financial need, to earn money to help pay education expenses. The program encourages community service work and work related to the student’s course of study</a:t>
            </a:r>
            <a:endParaRPr sz="1200">
              <a:solidFill>
                <a:schemeClr val="dk1"/>
              </a:solidFill>
            </a:endParaRPr>
          </a:p>
          <a:p>
            <a:pPr indent="0" lvl="8" marL="3657600" rtl="0" algn="l">
              <a:spcBef>
                <a:spcPts val="0"/>
              </a:spcBef>
              <a:spcAft>
                <a:spcPts val="0"/>
              </a:spcAft>
              <a:buClr>
                <a:schemeClr val="dk1"/>
              </a:buClr>
              <a:buSzPts val="1400"/>
              <a:buFont typeface="Arial"/>
              <a:buNone/>
            </a:pPr>
            <a:r>
              <a:t/>
            </a:r>
            <a:endParaRPr sz="1200">
              <a:solidFill>
                <a:srgbClr val="7030A0"/>
              </a:solidFill>
            </a:endParaRPr>
          </a:p>
          <a:p>
            <a:pPr indent="-171450" lvl="0" marL="171450" rtl="0" algn="l">
              <a:spcBef>
                <a:spcPts val="0"/>
              </a:spcBef>
              <a:spcAft>
                <a:spcPts val="0"/>
              </a:spcAft>
              <a:buClr>
                <a:schemeClr val="dk1"/>
              </a:buClr>
              <a:buSzPts val="1200"/>
              <a:buFont typeface="Noto Sans Symbols"/>
              <a:buChar char="⮚"/>
            </a:pPr>
            <a:r>
              <a:rPr lang="en-US" sz="1200">
                <a:solidFill>
                  <a:schemeClr val="dk1"/>
                </a:solidFill>
              </a:rPr>
              <a:t>There is no Federal law that prevents U.S. colleges from admitting undocumented students.  Some colleges offer financial aid or scholarships to undocumented students.  Private colleges often have special funds available.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Noto Sans Symbols"/>
              <a:buNone/>
            </a:pPr>
            <a:r>
              <a:t/>
            </a:r>
            <a:endParaRPr sz="1200">
              <a:solidFill>
                <a:schemeClr val="dk1"/>
              </a:solidFill>
            </a:endParaRPr>
          </a:p>
          <a:p>
            <a:pPr indent="-171450" lvl="0" marL="171450" rtl="0" algn="l">
              <a:spcBef>
                <a:spcPts val="0"/>
              </a:spcBef>
              <a:spcAft>
                <a:spcPts val="0"/>
              </a:spcAft>
              <a:buClr>
                <a:schemeClr val="dk1"/>
              </a:buClr>
              <a:buSzPts val="1200"/>
              <a:buFont typeface="Noto Sans Symbols"/>
              <a:buChar char="⮚"/>
            </a:pPr>
            <a:r>
              <a:rPr lang="en-US" sz="1200">
                <a:solidFill>
                  <a:schemeClr val="dk1"/>
                </a:solidFill>
              </a:rPr>
              <a:t>Later in the presentation we will address how the DREAM ACT provides undocumented students with opportunities to attend college and receive financial assistance</a:t>
            </a:r>
            <a:endParaRPr sz="1200">
              <a:solidFill>
                <a:schemeClr val="dk1"/>
              </a:solidFill>
            </a:endParaRPr>
          </a:p>
          <a:p>
            <a:pPr indent="0" lvl="0" marL="0" rtl="0" algn="l">
              <a:spcBef>
                <a:spcPts val="0"/>
              </a:spcBef>
              <a:spcAft>
                <a:spcPts val="0"/>
              </a:spcAft>
              <a:buClr>
                <a:schemeClr val="dk1"/>
              </a:buClr>
              <a:buSzPts val="1200"/>
              <a:buFont typeface="Arial"/>
              <a:buNone/>
            </a:pPr>
            <a:r>
              <a:t/>
            </a:r>
            <a:endParaRPr sz="1200">
              <a:solidFill>
                <a:schemeClr val="dk1"/>
              </a:solidFill>
            </a:endParaRPr>
          </a:p>
          <a:p>
            <a:pPr indent="0" lvl="0" marL="0" rtl="0" algn="l">
              <a:spcBef>
                <a:spcPts val="0"/>
              </a:spcBef>
              <a:spcAft>
                <a:spcPts val="0"/>
              </a:spcAft>
              <a:buClr>
                <a:schemeClr val="dk1"/>
              </a:buClr>
              <a:buSzPts val="1200"/>
              <a:buFont typeface="Arial"/>
              <a:buNone/>
            </a:pPr>
            <a:r>
              <a:rPr lang="en-US" sz="1200">
                <a:solidFill>
                  <a:schemeClr val="dk1"/>
                </a:solidFill>
              </a:rPr>
              <a:t>We would like to highlight some specific programs available at City University of New York (CUNY) colleges that provide academic and financial support for students throughout their years in college</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54" name="Google Shape;254;g166e867460a_0_1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66e867460a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166e867460a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66e867460a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rPr b="1" lang="en-US" sz="1200">
                <a:solidFill>
                  <a:schemeClr val="dk1"/>
                </a:solidFill>
              </a:rPr>
              <a:t>There is also a misconception about opportunities for undocumented students to attend college. While their opportunities are limited in some states, this is not the case in New York State.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t/>
            </a:r>
            <a:endParaRPr b="1" sz="1200">
              <a:solidFill>
                <a:schemeClr val="dk1"/>
              </a:solidFill>
            </a:endParaRPr>
          </a:p>
          <a:p>
            <a:pPr indent="0" lvl="0" marL="0" rtl="0" algn="l">
              <a:spcBef>
                <a:spcPts val="0"/>
              </a:spcBef>
              <a:spcAft>
                <a:spcPts val="0"/>
              </a:spcAft>
              <a:buClr>
                <a:schemeClr val="dk1"/>
              </a:buClr>
              <a:buSzPts val="1200"/>
              <a:buFont typeface="Arial"/>
              <a:buNone/>
            </a:pPr>
            <a:r>
              <a:rPr b="1" lang="en-US" sz="1200">
                <a:solidFill>
                  <a:schemeClr val="dk1"/>
                </a:solidFill>
              </a:rPr>
              <a:t>Eligibility</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t/>
            </a:r>
            <a:endParaRPr b="1" sz="1200">
              <a:solidFill>
                <a:schemeClr val="dk1"/>
              </a:solidFill>
            </a:endParaRPr>
          </a:p>
          <a:p>
            <a:pPr indent="-171450" lvl="1" marL="628650" rtl="0" algn="l">
              <a:spcBef>
                <a:spcPts val="0"/>
              </a:spcBef>
              <a:spcAft>
                <a:spcPts val="0"/>
              </a:spcAft>
              <a:buClr>
                <a:schemeClr val="dk1"/>
              </a:buClr>
              <a:buSzPts val="1200"/>
              <a:buChar char="•"/>
            </a:pPr>
            <a:r>
              <a:rPr b="1" lang="en-US" sz="1200">
                <a:solidFill>
                  <a:schemeClr val="dk1"/>
                </a:solidFill>
              </a:rPr>
              <a:t>Permanent lawful resident</a:t>
            </a:r>
            <a:endParaRPr sz="12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Char char="•"/>
            </a:pPr>
            <a:r>
              <a:rPr b="1" lang="en-US" sz="1200">
                <a:solidFill>
                  <a:schemeClr val="dk1"/>
                </a:solidFill>
              </a:rPr>
              <a:t>Paroled refugee</a:t>
            </a:r>
            <a:endParaRPr sz="12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Char char="•"/>
            </a:pPr>
            <a:r>
              <a:rPr b="1" lang="en-US" sz="1200">
                <a:solidFill>
                  <a:schemeClr val="dk1"/>
                </a:solidFill>
              </a:rPr>
              <a:t>U-Visa</a:t>
            </a:r>
            <a:endParaRPr sz="12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Char char="•"/>
            </a:pPr>
            <a:r>
              <a:rPr b="1" lang="en-US" sz="1200">
                <a:solidFill>
                  <a:schemeClr val="dk1"/>
                </a:solidFill>
              </a:rPr>
              <a:t>T-Visa</a:t>
            </a:r>
            <a:endParaRPr sz="12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Char char="•"/>
            </a:pPr>
            <a:r>
              <a:rPr b="1" lang="en-US" sz="1200">
                <a:solidFill>
                  <a:schemeClr val="dk1"/>
                </a:solidFill>
              </a:rPr>
              <a:t>Temporary Protected Status (TPS)</a:t>
            </a:r>
            <a:endParaRPr sz="12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Char char="•"/>
            </a:pPr>
            <a:r>
              <a:rPr b="1" lang="en-US" sz="1200">
                <a:solidFill>
                  <a:schemeClr val="dk1"/>
                </a:solidFill>
              </a:rPr>
              <a:t>Without lawful immigration status (Undocumented)</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t/>
            </a:r>
            <a:endParaRPr sz="1200">
              <a:solidFill>
                <a:schemeClr val="dk1"/>
              </a:solidFill>
            </a:endParaRPr>
          </a:p>
          <a:p>
            <a:pPr indent="0" lvl="0" marL="0" rtl="0" algn="l">
              <a:spcBef>
                <a:spcPts val="0"/>
              </a:spcBef>
              <a:spcAft>
                <a:spcPts val="0"/>
              </a:spcAft>
              <a:buClr>
                <a:schemeClr val="dk1"/>
              </a:buClr>
              <a:buSzPts val="1200"/>
              <a:buFont typeface="Arial"/>
              <a:buNone/>
            </a:pPr>
            <a:r>
              <a:rPr b="1" lang="en-US" sz="1200">
                <a:solidFill>
                  <a:schemeClr val="dk1"/>
                </a:solidFill>
              </a:rPr>
              <a:t>Undocumented students do not follow the financial aid process through FAFSA. Undocumented students eligible under the provision of the DREAM ACT:  </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Char char="•"/>
            </a:pPr>
            <a:r>
              <a:rPr lang="en-US" sz="1200">
                <a:solidFill>
                  <a:schemeClr val="dk1"/>
                </a:solidFill>
              </a:rPr>
              <a:t>Must first apply for eligibility under the NYS Dream Act before applying for TAP. </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Char char="•"/>
            </a:pPr>
            <a:r>
              <a:rPr lang="en-US" sz="1200">
                <a:solidFill>
                  <a:schemeClr val="dk1"/>
                </a:solidFill>
              </a:rPr>
              <a:t>Students in this category are not eligible to complete the FAFSA. However, they can complete the NYS Tuition Assistance Form at HESC. </a:t>
            </a:r>
            <a:endParaRPr sz="1200">
              <a:solidFill>
                <a:schemeClr val="dk1"/>
              </a:solidFill>
            </a:endParaRPr>
          </a:p>
          <a:p>
            <a:pPr indent="-171450" lvl="0" marL="171450" rtl="0" algn="l">
              <a:spcBef>
                <a:spcPts val="0"/>
              </a:spcBef>
              <a:spcAft>
                <a:spcPts val="0"/>
              </a:spcAft>
              <a:buClr>
                <a:schemeClr val="dk1"/>
              </a:buClr>
              <a:buSzPts val="1200"/>
              <a:buChar char="•"/>
            </a:pPr>
            <a:r>
              <a:rPr b="1" lang="en-US" sz="1200">
                <a:solidFill>
                  <a:schemeClr val="dk1"/>
                </a:solidFill>
              </a:rPr>
              <a:t>The Dream Act provides access to other scholarships and grants, such as the TAP, and Excelsior and other NYS-administered scholarships</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Char char="•"/>
            </a:pPr>
            <a:r>
              <a:rPr lang="en-US" sz="1200">
                <a:solidFill>
                  <a:schemeClr val="dk1"/>
                </a:solidFill>
              </a:rPr>
              <a:t>If you have previously qualified under the NYS Dream Act, you will simply need to add a new application to apply for TAP </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Char char="•"/>
            </a:pPr>
            <a:r>
              <a:rPr lang="en-US" sz="1200">
                <a:solidFill>
                  <a:schemeClr val="dk1"/>
                </a:solidFill>
              </a:rPr>
              <a:t>Please note, that undocumented and US citizens are eligible for the DREAM Act. </a:t>
            </a:r>
            <a:endParaRPr sz="1200">
              <a:solidFill>
                <a:schemeClr val="dk1"/>
              </a:solidFill>
              <a:latin typeface="Calibri"/>
              <a:ea typeface="Calibri"/>
              <a:cs typeface="Calibri"/>
              <a:sym typeface="Calibri"/>
            </a:endParaRPr>
          </a:p>
          <a:p>
            <a:pPr indent="-95250" lvl="0" marL="171450" rtl="0" algn="l">
              <a:spcBef>
                <a:spcPts val="0"/>
              </a:spcBef>
              <a:spcAft>
                <a:spcPts val="0"/>
              </a:spcAft>
              <a:buClr>
                <a:schemeClr val="dk1"/>
              </a:buClr>
              <a:buSzPts val="1200"/>
              <a:buFont typeface="Arial"/>
              <a:buNone/>
            </a:pPr>
            <a:r>
              <a:t/>
            </a:r>
            <a:endParaRPr sz="1200">
              <a:solidFill>
                <a:schemeClr val="dk1"/>
              </a:solidFill>
            </a:endParaRPr>
          </a:p>
          <a:p>
            <a:pPr indent="0" lvl="0" marL="0" rtl="0" algn="l">
              <a:spcBef>
                <a:spcPts val="0"/>
              </a:spcBef>
              <a:spcAft>
                <a:spcPts val="0"/>
              </a:spcAft>
              <a:buClr>
                <a:schemeClr val="dk1"/>
              </a:buClr>
              <a:buSzPts val="1200"/>
              <a:buFont typeface="Arial"/>
              <a:buNone/>
            </a:pPr>
            <a:r>
              <a:rPr lang="en-US" sz="1200">
                <a:solidFill>
                  <a:schemeClr val="dk1"/>
                </a:solidFill>
              </a:rPr>
              <a:t>Let’s see how you can decide what the best college choice would be for your child.</a:t>
            </a:r>
            <a:endParaRPr sz="1200">
              <a:solidFill>
                <a:schemeClr val="dk1"/>
              </a:solidFill>
            </a:endParaRPr>
          </a:p>
          <a:p>
            <a:pPr indent="0" lvl="0" marL="0" rtl="0" algn="l">
              <a:spcBef>
                <a:spcPts val="0"/>
              </a:spcBef>
              <a:spcAft>
                <a:spcPts val="0"/>
              </a:spcAft>
              <a:buNone/>
            </a:pPr>
            <a:r>
              <a:t/>
            </a:r>
            <a:endParaRPr/>
          </a:p>
        </p:txBody>
      </p:sp>
      <p:sp>
        <p:nvSpPr>
          <p:cNvPr id="281" name="Google Shape;281;g166e867460a_0_1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6c452e23b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16c452e23be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6c452e23b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16c452e23be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6c452e23be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16c452e23be_0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6c452e23be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16c452e23be_0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66e867460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166e867460a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66e867460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1400">
                <a:solidFill>
                  <a:srgbClr val="990033"/>
                </a:solidFill>
              </a:rPr>
              <a:t>Does my family qualify and how much aid are we going to get?</a:t>
            </a:r>
            <a:endParaRPr b="1" sz="1400">
              <a:solidFill>
                <a:srgbClr val="990033"/>
              </a:solidFill>
            </a:endParaRPr>
          </a:p>
          <a:p>
            <a:pPr indent="0" lvl="0" marL="0" rtl="0" algn="l">
              <a:spcBef>
                <a:spcPts val="0"/>
              </a:spcBef>
              <a:spcAft>
                <a:spcPts val="0"/>
              </a:spcAft>
              <a:buNone/>
            </a:pPr>
            <a:r>
              <a:t/>
            </a:r>
            <a:endParaRPr b="1" sz="1400">
              <a:solidFill>
                <a:srgbClr val="990033"/>
              </a:solidFill>
            </a:endParaRPr>
          </a:p>
          <a:p>
            <a:pPr indent="0" lvl="0" marL="0" rtl="0" algn="l">
              <a:spcBef>
                <a:spcPts val="0"/>
              </a:spcBef>
              <a:spcAft>
                <a:spcPts val="0"/>
              </a:spcAft>
              <a:buClr>
                <a:schemeClr val="dk1"/>
              </a:buClr>
              <a:buSzPts val="1100"/>
              <a:buFont typeface="Arial"/>
              <a:buNone/>
            </a:pPr>
            <a:r>
              <a:rPr b="1" lang="en-US" sz="1600">
                <a:solidFill>
                  <a:srgbClr val="990033"/>
                </a:solidFill>
              </a:rPr>
              <a:t>Probably yes, and how much? Its determine by a formula - add up all the Cost of Attendance - minus Expected Family Contribution (EFC) - this is determine after you do the FAFSA application, and this equals = your Financial Need. </a:t>
            </a:r>
            <a:endParaRPr b="1" sz="1600">
              <a:solidFill>
                <a:srgbClr val="990033"/>
              </a:solidFill>
            </a:endParaRPr>
          </a:p>
        </p:txBody>
      </p:sp>
      <p:sp>
        <p:nvSpPr>
          <p:cNvPr id="118" name="Google Shape;118;g166e867460a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66e867460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400"/>
              <a:t>The financial need is determined by adding the cost of everything </a:t>
            </a:r>
            <a:r>
              <a:rPr lang="en-US" sz="1400"/>
              <a:t>related</a:t>
            </a:r>
            <a:r>
              <a:rPr lang="en-US" sz="1400"/>
              <a:t> with the student attending an institution:</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US" sz="1600">
                <a:solidFill>
                  <a:schemeClr val="dk1"/>
                </a:solidFill>
              </a:rPr>
              <a:t>• Tuition and Fees - these are the cost by credits + fees </a:t>
            </a:r>
            <a:endParaRPr sz="1600">
              <a:solidFill>
                <a:schemeClr val="dk1"/>
              </a:solidFill>
            </a:endParaRPr>
          </a:p>
          <a:p>
            <a:pPr indent="0" lvl="0" marL="0" rtl="0" algn="l">
              <a:spcBef>
                <a:spcPts val="0"/>
              </a:spcBef>
              <a:spcAft>
                <a:spcPts val="0"/>
              </a:spcAft>
              <a:buClr>
                <a:schemeClr val="dk1"/>
              </a:buClr>
              <a:buFont typeface="Arial"/>
              <a:buNone/>
            </a:pPr>
            <a:r>
              <a:rPr lang="en-US" sz="1600">
                <a:solidFill>
                  <a:schemeClr val="dk1"/>
                </a:solidFill>
              </a:rPr>
              <a:t>Fees included tech, library, etc.</a:t>
            </a:r>
            <a:endParaRPr sz="1600">
              <a:solidFill>
                <a:schemeClr val="dk1"/>
              </a:solidFill>
            </a:endParaRPr>
          </a:p>
          <a:p>
            <a:pPr indent="0" lvl="0" marL="0" rtl="0" algn="l">
              <a:spcBef>
                <a:spcPts val="0"/>
              </a:spcBef>
              <a:spcAft>
                <a:spcPts val="0"/>
              </a:spcAft>
              <a:buNone/>
            </a:pPr>
            <a:r>
              <a:rPr lang="en-US" sz="1600">
                <a:solidFill>
                  <a:schemeClr val="dk1"/>
                </a:solidFill>
              </a:rPr>
              <a:t>• Campus Room and Board - these are the cost of living there   the rental of a room with just enough furniture and your meals (plans are offered at different cost).</a:t>
            </a:r>
            <a:endParaRPr sz="16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US" sz="1400">
                <a:solidFill>
                  <a:schemeClr val="dk1"/>
                </a:solidFill>
              </a:rPr>
              <a:t>These are called hard costs - because these are the bulk of your expenses in college. </a:t>
            </a:r>
            <a:endParaRPr sz="1400">
              <a:solidFill>
                <a:schemeClr val="dk1"/>
              </a:solidFill>
            </a:endParaRPr>
          </a:p>
          <a:p>
            <a:pPr indent="0" lvl="0" marL="0" rtl="0" algn="l">
              <a:spcBef>
                <a:spcPts val="0"/>
              </a:spcBef>
              <a:spcAft>
                <a:spcPts val="0"/>
              </a:spcAft>
              <a:buNone/>
            </a:pPr>
            <a:r>
              <a:rPr lang="en-US" sz="1400">
                <a:solidFill>
                  <a:schemeClr val="dk1"/>
                </a:solidFill>
              </a:rPr>
              <a:t>The soft or Extras should not be as much, unless your lifestyle is very extravagant.  Books - can be bought (used or rented), Supplies - depends on what you are studying, Transportation - there is always public transport, or renting close to the school or living on campus, and your  - Living Expenses &amp; the Miscellaneous - need to fit your new life as a student; you are not on a long-extended vacation, sacrifices must be made. Budgeting and </a:t>
            </a:r>
            <a:endParaRPr sz="1400">
              <a:solidFill>
                <a:schemeClr val="dk1"/>
              </a:solidFill>
            </a:endParaRPr>
          </a:p>
          <a:p>
            <a:pPr indent="0" lvl="0" marL="0" rtl="0" algn="l">
              <a:spcBef>
                <a:spcPts val="0"/>
              </a:spcBef>
              <a:spcAft>
                <a:spcPts val="0"/>
              </a:spcAft>
              <a:buClr>
                <a:schemeClr val="dk1"/>
              </a:buClr>
              <a:buFont typeface="Arial"/>
              <a:buNone/>
            </a:pPr>
            <a:r>
              <a:t/>
            </a:r>
            <a:endParaRPr sz="1600">
              <a:solidFill>
                <a:schemeClr val="dk1"/>
              </a:solidFill>
            </a:endParaRPr>
          </a:p>
        </p:txBody>
      </p:sp>
      <p:sp>
        <p:nvSpPr>
          <p:cNvPr id="130" name="Google Shape;130;g166e867460a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66e867460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1600"/>
              <a:t>After all the expenses are looked at and tally up - </a:t>
            </a:r>
            <a:endParaRPr sz="1600"/>
          </a:p>
          <a:p>
            <a:pPr indent="0" lvl="0" marL="0" rtl="0" algn="l">
              <a:spcBef>
                <a:spcPts val="0"/>
              </a:spcBef>
              <a:spcAft>
                <a:spcPts val="0"/>
              </a:spcAft>
              <a:buNone/>
            </a:pPr>
            <a:r>
              <a:rPr lang="en-US" sz="1600"/>
              <a:t>You reduce the Expected Family Contribution that are determined by adding up all of these parts and you end up with what you will need to pay for college. </a:t>
            </a:r>
            <a:endParaRPr sz="1600"/>
          </a:p>
          <a:p>
            <a:pPr indent="0" lvl="0" marL="0" rtl="0" algn="l">
              <a:spcBef>
                <a:spcPts val="0"/>
              </a:spcBef>
              <a:spcAft>
                <a:spcPts val="0"/>
              </a:spcAft>
              <a:buNone/>
            </a:pPr>
            <a:r>
              <a:rPr lang="en-US" sz="1600"/>
              <a:t>Notice that I stated - WHAT YOU WILL NEED - not What you will get.</a:t>
            </a:r>
            <a:endParaRPr sz="1600"/>
          </a:p>
        </p:txBody>
      </p:sp>
      <p:sp>
        <p:nvSpPr>
          <p:cNvPr id="144" name="Google Shape;144;g166e867460a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66e867460a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1300"/>
              <a:t>Types of Colleges:</a:t>
            </a:r>
            <a:endParaRPr b="1" sz="1300"/>
          </a:p>
          <a:p>
            <a:pPr indent="0" lvl="0" marL="0" rtl="0" algn="l">
              <a:spcBef>
                <a:spcPts val="0"/>
              </a:spcBef>
              <a:spcAft>
                <a:spcPts val="0"/>
              </a:spcAft>
              <a:buNone/>
            </a:pPr>
            <a:r>
              <a:t/>
            </a:r>
            <a:endParaRPr b="1" sz="1300"/>
          </a:p>
          <a:p>
            <a:pPr indent="0" lvl="0" marL="0" rtl="0" algn="l">
              <a:spcBef>
                <a:spcPts val="0"/>
              </a:spcBef>
              <a:spcAft>
                <a:spcPts val="0"/>
              </a:spcAft>
              <a:buNone/>
            </a:pPr>
            <a:r>
              <a:rPr b="1" lang="en-US" sz="1300"/>
              <a:t>Public Colleges and Universities are subsidized by Counties, City, State, and Federal Money.</a:t>
            </a:r>
            <a:endParaRPr b="1" sz="1300"/>
          </a:p>
          <a:p>
            <a:pPr indent="457200" lvl="0" marL="0" rtl="0" algn="l">
              <a:spcBef>
                <a:spcPts val="0"/>
              </a:spcBef>
              <a:spcAft>
                <a:spcPts val="0"/>
              </a:spcAft>
              <a:buNone/>
            </a:pPr>
            <a:r>
              <a:rPr b="1" lang="en-US" sz="1300"/>
              <a:t>The most popular in NYS are Community Colleges which are part of both CUNY and SUNY, The CUNY </a:t>
            </a:r>
            <a:r>
              <a:rPr b="1" lang="en-US" sz="1300"/>
              <a:t>Schools</a:t>
            </a:r>
            <a:r>
              <a:rPr b="1" lang="en-US" sz="1300"/>
              <a:t> - they are part of City University Of NY System.</a:t>
            </a:r>
            <a:endParaRPr b="1" sz="1300"/>
          </a:p>
          <a:p>
            <a:pPr indent="457200" lvl="0" marL="0" rtl="0" algn="l">
              <a:spcBef>
                <a:spcPts val="0"/>
              </a:spcBef>
              <a:spcAft>
                <a:spcPts val="0"/>
              </a:spcAft>
              <a:buNone/>
            </a:pPr>
            <a:r>
              <a:rPr b="1" lang="en-US" sz="1300"/>
              <a:t>and the SUNY Schools - they are part of the State University System.</a:t>
            </a:r>
            <a:endParaRPr b="1" sz="1300"/>
          </a:p>
          <a:p>
            <a:pPr indent="457200" lvl="0" marL="0" rtl="0" algn="l">
              <a:spcBef>
                <a:spcPts val="0"/>
              </a:spcBef>
              <a:spcAft>
                <a:spcPts val="0"/>
              </a:spcAft>
              <a:buNone/>
            </a:pPr>
            <a:r>
              <a:rPr b="1" lang="en-US" sz="1300"/>
              <a:t>Other States in the US -  have them as well - but if you are not a resident of that County, City or State - you could be paying a higher or even </a:t>
            </a:r>
            <a:r>
              <a:rPr b="1" lang="en-US" sz="1300"/>
              <a:t>doubled</a:t>
            </a:r>
            <a:r>
              <a:rPr b="1" lang="en-US" sz="1300"/>
              <a:t> tuition to attend.   </a:t>
            </a:r>
            <a:endParaRPr b="1" sz="1300"/>
          </a:p>
          <a:p>
            <a:pPr indent="457200" lvl="0" marL="0" rtl="0" algn="l">
              <a:spcBef>
                <a:spcPts val="0"/>
              </a:spcBef>
              <a:spcAft>
                <a:spcPts val="0"/>
              </a:spcAft>
              <a:buNone/>
            </a:pPr>
            <a:r>
              <a:t/>
            </a:r>
            <a:endParaRPr b="1" sz="1300"/>
          </a:p>
          <a:p>
            <a:pPr indent="0" lvl="0" marL="0" rtl="0" algn="l">
              <a:spcBef>
                <a:spcPts val="0"/>
              </a:spcBef>
              <a:spcAft>
                <a:spcPts val="0"/>
              </a:spcAft>
              <a:buNone/>
            </a:pPr>
            <a:r>
              <a:rPr b="1" lang="en-US" sz="1300"/>
              <a:t>Private (non-for profit) - They are more expensive than the public schools - some are run by religious orders, but are not </a:t>
            </a:r>
            <a:r>
              <a:rPr b="1" lang="en-US" sz="1300"/>
              <a:t>necessarily indoctrinating (there are more about their mission, and not about a profit. </a:t>
            </a:r>
            <a:endParaRPr b="1" sz="1300"/>
          </a:p>
          <a:p>
            <a:pPr indent="457200" lvl="0" marL="0" rtl="0" algn="l">
              <a:spcBef>
                <a:spcPts val="0"/>
              </a:spcBef>
              <a:spcAft>
                <a:spcPts val="0"/>
              </a:spcAft>
              <a:buNone/>
            </a:pPr>
            <a:r>
              <a:rPr b="1" lang="en-US" sz="1300"/>
              <a:t>They are generous in financial aid and will give institutional scholarships in merit, talent, skills, etc. In NY - we have many including the very well known: Columbia, Fordham, NYU, St. John’s, Cornell, etc.</a:t>
            </a:r>
            <a:endParaRPr b="1" sz="1300"/>
          </a:p>
          <a:p>
            <a:pPr indent="0" lvl="0" marL="0" rtl="0" algn="l">
              <a:spcBef>
                <a:spcPts val="0"/>
              </a:spcBef>
              <a:spcAft>
                <a:spcPts val="0"/>
              </a:spcAft>
              <a:buNone/>
            </a:pPr>
            <a:r>
              <a:t/>
            </a:r>
            <a:endParaRPr b="1" sz="1300"/>
          </a:p>
          <a:p>
            <a:pPr indent="0" lvl="0" marL="0" rtl="0" algn="l">
              <a:spcBef>
                <a:spcPts val="0"/>
              </a:spcBef>
              <a:spcAft>
                <a:spcPts val="0"/>
              </a:spcAft>
              <a:buNone/>
            </a:pPr>
            <a:r>
              <a:rPr b="1" lang="en-US" sz="1300"/>
              <a:t>Private (For Profit) - their mission is to serve the need in a particular niche - they are profit driven, and often have accelerated programs, but you need to be careful and do your research, some have come under a lot of scrutiny for their poor instruction, and falling short on their promises. Some have been sued, and had to close due to their reputation of not delivering. </a:t>
            </a:r>
            <a:r>
              <a:rPr lang="en-US"/>
              <a:t> </a:t>
            </a:r>
            <a:r>
              <a:rPr lang="en-US"/>
              <a:t> </a:t>
            </a:r>
            <a:endParaRPr/>
          </a:p>
        </p:txBody>
      </p:sp>
      <p:sp>
        <p:nvSpPr>
          <p:cNvPr id="156" name="Google Shape;156;g166e867460a_0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66e867460a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b="1" lang="en-US" sz="1200">
                <a:solidFill>
                  <a:schemeClr val="dk1"/>
                </a:solidFill>
              </a:rPr>
              <a:t>THE COLLEGE CHOICE PROCESS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sz="1200">
              <a:solidFill>
                <a:schemeClr val="dk1"/>
              </a:solidFill>
            </a:endParaRPr>
          </a:p>
          <a:p>
            <a:pPr indent="-171450" lvl="0" marL="171450" rtl="0" algn="l">
              <a:spcBef>
                <a:spcPts val="0"/>
              </a:spcBef>
              <a:spcAft>
                <a:spcPts val="0"/>
              </a:spcAft>
              <a:buClr>
                <a:schemeClr val="dk1"/>
              </a:buClr>
              <a:buSzPts val="1200"/>
              <a:buChar char="•"/>
            </a:pPr>
            <a:r>
              <a:rPr lang="en-US" sz="1200">
                <a:solidFill>
                  <a:schemeClr val="dk1"/>
                </a:solidFill>
              </a:rPr>
              <a:t>LEARN ABOUT EACH COLLEGE that your child in interested in- help your child prioritize</a:t>
            </a:r>
            <a:endParaRPr sz="1200">
              <a:solidFill>
                <a:schemeClr val="dk1"/>
              </a:solidFill>
              <a:latin typeface="Calibri"/>
              <a:ea typeface="Calibri"/>
              <a:cs typeface="Calibri"/>
              <a:sym typeface="Calibri"/>
            </a:endParaRPr>
          </a:p>
          <a:p>
            <a:pPr indent="-95250" lvl="0" marL="171450" rtl="0" algn="l">
              <a:spcBef>
                <a:spcPts val="0"/>
              </a:spcBef>
              <a:spcAft>
                <a:spcPts val="0"/>
              </a:spcAft>
              <a:buClr>
                <a:schemeClr val="dk1"/>
              </a:buClr>
              <a:buSzPts val="1200"/>
              <a:buFont typeface="Arial"/>
              <a:buNone/>
            </a:pPr>
            <a:r>
              <a:t/>
            </a:r>
            <a:endParaRPr sz="1200">
              <a:solidFill>
                <a:schemeClr val="dk1"/>
              </a:solidFill>
            </a:endParaRPr>
          </a:p>
          <a:p>
            <a:pPr indent="0" lvl="0" marL="0" rtl="0" algn="l">
              <a:spcBef>
                <a:spcPts val="0"/>
              </a:spcBef>
              <a:spcAft>
                <a:spcPts val="0"/>
              </a:spcAft>
              <a:buClr>
                <a:schemeClr val="dk1"/>
              </a:buClr>
              <a:buSzPts val="1400"/>
              <a:buFont typeface="Arial"/>
              <a:buNone/>
            </a:pPr>
            <a:r>
              <a:t/>
            </a:r>
            <a:endParaRPr sz="1200">
              <a:solidFill>
                <a:schemeClr val="dk1"/>
              </a:solidFill>
            </a:endParaRPr>
          </a:p>
          <a:p>
            <a:pPr indent="-184150" lvl="0" marL="171450" rtl="0" algn="l">
              <a:spcBef>
                <a:spcPts val="0"/>
              </a:spcBef>
              <a:spcAft>
                <a:spcPts val="0"/>
              </a:spcAft>
              <a:buClr>
                <a:schemeClr val="dk1"/>
              </a:buClr>
              <a:buSzPts val="1400"/>
              <a:buChar char="•"/>
            </a:pPr>
            <a:r>
              <a:rPr b="1" lang="en-US" sz="1400">
                <a:solidFill>
                  <a:schemeClr val="dk1"/>
                </a:solidFill>
              </a:rPr>
              <a:t>CONSIDER AND REVIEW PRIVATE COLLEGES (NOT FOR PROFIT). The conversation should be about:</a:t>
            </a:r>
            <a:endParaRPr b="1"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t/>
            </a:r>
            <a:endParaRPr b="1" sz="1400">
              <a:solidFill>
                <a:schemeClr val="dk1"/>
              </a:solidFill>
            </a:endParaRPr>
          </a:p>
          <a:p>
            <a:pPr indent="-241300" lvl="0" marL="228600" rtl="0" algn="l">
              <a:spcBef>
                <a:spcPts val="0"/>
              </a:spcBef>
              <a:spcAft>
                <a:spcPts val="0"/>
              </a:spcAft>
              <a:buClr>
                <a:schemeClr val="dk1"/>
              </a:buClr>
              <a:buSzPts val="1400"/>
              <a:buFont typeface="Calibri"/>
              <a:buAutoNum type="arabicPeriod"/>
            </a:pPr>
            <a:r>
              <a:rPr b="1" lang="en-US" sz="1400">
                <a:solidFill>
                  <a:schemeClr val="dk1"/>
                </a:solidFill>
              </a:rPr>
              <a:t>Does your child want to attend a small, medium or large college?  Size CAN affect your child’s opportunities and experiences.</a:t>
            </a:r>
            <a:endParaRPr b="1" sz="1400">
              <a:solidFill>
                <a:schemeClr val="dk1"/>
              </a:solidFill>
              <a:latin typeface="Calibri"/>
              <a:ea typeface="Calibri"/>
              <a:cs typeface="Calibri"/>
              <a:sym typeface="Calibri"/>
            </a:endParaRPr>
          </a:p>
          <a:p>
            <a:pPr indent="-241300" lvl="0" marL="228600" rtl="0" algn="l">
              <a:spcBef>
                <a:spcPts val="0"/>
              </a:spcBef>
              <a:spcAft>
                <a:spcPts val="0"/>
              </a:spcAft>
              <a:buClr>
                <a:schemeClr val="dk1"/>
              </a:buClr>
              <a:buSzPts val="1400"/>
              <a:buFont typeface="Calibri"/>
              <a:buAutoNum type="arabicPeriod"/>
            </a:pPr>
            <a:r>
              <a:rPr b="1" lang="en-US" sz="1400">
                <a:solidFill>
                  <a:schemeClr val="dk1"/>
                </a:solidFill>
              </a:rPr>
              <a:t> Is your child comfortable with big settings? What is the community around and near the college? </a:t>
            </a:r>
            <a:endParaRPr b="1" sz="1400">
              <a:solidFill>
                <a:schemeClr val="dk1"/>
              </a:solidFill>
              <a:latin typeface="Calibri"/>
              <a:ea typeface="Calibri"/>
              <a:cs typeface="Calibri"/>
              <a:sym typeface="Calibri"/>
            </a:endParaRPr>
          </a:p>
          <a:p>
            <a:pPr indent="-152400" lvl="0" marL="228600" rtl="0" algn="l">
              <a:spcBef>
                <a:spcPts val="0"/>
              </a:spcBef>
              <a:spcAft>
                <a:spcPts val="0"/>
              </a:spcAft>
              <a:buClr>
                <a:schemeClr val="dk1"/>
              </a:buClr>
              <a:buSzPts val="1200"/>
              <a:buFont typeface="Calibri"/>
              <a:buNone/>
            </a:pPr>
            <a:r>
              <a:t/>
            </a:r>
            <a:endParaRPr b="1" sz="1400">
              <a:solidFill>
                <a:schemeClr val="dk1"/>
              </a:solidFill>
            </a:endParaRPr>
          </a:p>
          <a:p>
            <a:pPr indent="-241300" lvl="0" marL="228600" rtl="0" algn="l">
              <a:spcBef>
                <a:spcPts val="0"/>
              </a:spcBef>
              <a:spcAft>
                <a:spcPts val="0"/>
              </a:spcAft>
              <a:buClr>
                <a:schemeClr val="dk1"/>
              </a:buClr>
              <a:buSzPts val="1400"/>
              <a:buFont typeface="Calibri"/>
              <a:buAutoNum type="arabicPeriod"/>
            </a:pPr>
            <a:r>
              <a:rPr b="1" lang="en-US" sz="1400">
                <a:solidFill>
                  <a:schemeClr val="dk1"/>
                </a:solidFill>
              </a:rPr>
              <a:t>Does your child want to stay home while they attend college, or do they want to go away for college?   </a:t>
            </a:r>
            <a:endParaRPr b="1" sz="1400">
              <a:solidFill>
                <a:schemeClr val="dk1"/>
              </a:solidFill>
              <a:latin typeface="Calibri"/>
              <a:ea typeface="Calibri"/>
              <a:cs typeface="Calibri"/>
              <a:sym typeface="Calibri"/>
            </a:endParaRPr>
          </a:p>
          <a:p>
            <a:pPr indent="-241300" lvl="0" marL="228600" rtl="0" algn="l">
              <a:spcBef>
                <a:spcPts val="0"/>
              </a:spcBef>
              <a:spcAft>
                <a:spcPts val="0"/>
              </a:spcAft>
              <a:buClr>
                <a:schemeClr val="dk1"/>
              </a:buClr>
              <a:buSzPts val="1400"/>
              <a:buFont typeface="Calibri"/>
              <a:buAutoNum type="arabicPeriod"/>
            </a:pPr>
            <a:r>
              <a:rPr b="1" lang="en-US" sz="1400">
                <a:solidFill>
                  <a:schemeClr val="dk1"/>
                </a:solidFill>
              </a:rPr>
              <a:t>Does the college offer the academic programs and degrees that match your child’s college and career goals?</a:t>
            </a:r>
            <a:endParaRPr b="1"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b="1" sz="1400">
              <a:solidFill>
                <a:schemeClr val="dk1"/>
              </a:solidFill>
            </a:endParaRPr>
          </a:p>
          <a:p>
            <a:pPr indent="-241300" lvl="0" marL="228600" rtl="0" algn="l">
              <a:spcBef>
                <a:spcPts val="0"/>
              </a:spcBef>
              <a:spcAft>
                <a:spcPts val="0"/>
              </a:spcAft>
              <a:buClr>
                <a:schemeClr val="dk1"/>
              </a:buClr>
              <a:buSzPts val="1400"/>
              <a:buFont typeface="Calibri"/>
              <a:buAutoNum type="arabicPeriod"/>
            </a:pPr>
            <a:r>
              <a:rPr b="1" lang="en-US" sz="1400">
                <a:solidFill>
                  <a:schemeClr val="dk1"/>
                </a:solidFill>
              </a:rPr>
              <a:t>Do their colleges of interest offer extracurricular activities, athletics, clubs, and organizations are available? </a:t>
            </a:r>
            <a:endParaRPr b="1" sz="1400">
              <a:solidFill>
                <a:schemeClr val="dk1"/>
              </a:solidFill>
              <a:latin typeface="Calibri"/>
              <a:ea typeface="Calibri"/>
              <a:cs typeface="Calibri"/>
              <a:sym typeface="Calibri"/>
            </a:endParaRPr>
          </a:p>
          <a:p>
            <a:pPr indent="-241300" lvl="1" marL="685800" rtl="0" algn="l">
              <a:spcBef>
                <a:spcPts val="0"/>
              </a:spcBef>
              <a:spcAft>
                <a:spcPts val="0"/>
              </a:spcAft>
              <a:buClr>
                <a:schemeClr val="dk1"/>
              </a:buClr>
              <a:buSzPts val="1400"/>
              <a:buFont typeface="Calibri"/>
              <a:buAutoNum type="arabicPeriod"/>
            </a:pPr>
            <a:r>
              <a:rPr b="1" lang="en-US" sz="1400">
                <a:solidFill>
                  <a:schemeClr val="dk1"/>
                </a:solidFill>
              </a:rPr>
              <a:t>Ask and discuss with your child if they would be interested in continuing to participate?  </a:t>
            </a:r>
            <a:endParaRPr b="1" sz="1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b="1" sz="1400">
              <a:solidFill>
                <a:schemeClr val="dk1"/>
              </a:solidFill>
            </a:endParaRPr>
          </a:p>
          <a:p>
            <a:pPr indent="0" lvl="0" marL="0" rtl="0" algn="l">
              <a:spcBef>
                <a:spcPts val="0"/>
              </a:spcBef>
              <a:spcAft>
                <a:spcPts val="0"/>
              </a:spcAft>
              <a:buClr>
                <a:schemeClr val="dk1"/>
              </a:buClr>
              <a:buSzPts val="1200"/>
              <a:buFont typeface="Calibri"/>
              <a:buNone/>
            </a:pPr>
            <a:r>
              <a:rPr b="1" lang="en-US" sz="1400">
                <a:solidFill>
                  <a:schemeClr val="dk1"/>
                </a:solidFill>
              </a:rPr>
              <a:t>Let’s look at the Types of Colleges that are available.</a:t>
            </a:r>
            <a:endParaRPr b="1" sz="1300"/>
          </a:p>
        </p:txBody>
      </p:sp>
      <p:sp>
        <p:nvSpPr>
          <p:cNvPr id="169" name="Google Shape;169;g166e867460a_0_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66e867460a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b="1" lang="en-US" sz="1400">
                <a:solidFill>
                  <a:schemeClr val="dk1"/>
                </a:solidFill>
              </a:rPr>
              <a:t>PLEASE do not assume that you cannot afford to send your child to college because you think you don’t make enough money – This is a big mistake</a:t>
            </a:r>
            <a:endParaRPr b="1" sz="1400">
              <a:solidFill>
                <a:schemeClr val="dk1"/>
              </a:solidFill>
            </a:endParaRPr>
          </a:p>
          <a:p>
            <a:pPr indent="0" lvl="0" marL="0" rtl="0" algn="l">
              <a:lnSpc>
                <a:spcPct val="120000"/>
              </a:lnSpc>
              <a:spcBef>
                <a:spcPts val="600"/>
              </a:spcBef>
              <a:spcAft>
                <a:spcPts val="0"/>
              </a:spcAft>
              <a:buClr>
                <a:schemeClr val="dk1"/>
              </a:buClr>
              <a:buSzPts val="1100"/>
              <a:buFont typeface="Arial"/>
              <a:buNone/>
            </a:pPr>
            <a:r>
              <a:rPr b="1" lang="en-US" sz="1400">
                <a:solidFill>
                  <a:schemeClr val="dk1"/>
                </a:solidFill>
              </a:rPr>
              <a:t>While it is true that There is a big gap in the ways that resources and info are shared with ELLS parents – we are here to share information that you may not have received.</a:t>
            </a:r>
            <a:endParaRPr b="1" sz="1400">
              <a:solidFill>
                <a:schemeClr val="dk1"/>
              </a:solidFill>
            </a:endParaRPr>
          </a:p>
          <a:p>
            <a:pPr indent="0" lvl="0" marL="0" rtl="0" algn="l">
              <a:lnSpc>
                <a:spcPct val="120000"/>
              </a:lnSpc>
              <a:spcBef>
                <a:spcPts val="600"/>
              </a:spcBef>
              <a:spcAft>
                <a:spcPts val="0"/>
              </a:spcAft>
              <a:buClr>
                <a:schemeClr val="dk1"/>
              </a:buClr>
              <a:buSzPts val="1100"/>
              <a:buFont typeface="Arial"/>
              <a:buNone/>
            </a:pPr>
            <a:r>
              <a:rPr b="1" lang="en-US" sz="1400">
                <a:solidFill>
                  <a:schemeClr val="dk1"/>
                </a:solidFill>
              </a:rPr>
              <a:t>Lack of information contributes to the decision of whether our students to go or not to college.</a:t>
            </a:r>
            <a:endParaRPr b="1" sz="1400">
              <a:solidFill>
                <a:schemeClr val="dk1"/>
              </a:solidFill>
            </a:endParaRPr>
          </a:p>
          <a:p>
            <a:pPr indent="0" lvl="0" marL="0" rtl="0" algn="l">
              <a:lnSpc>
                <a:spcPct val="120000"/>
              </a:lnSpc>
              <a:spcBef>
                <a:spcPts val="600"/>
              </a:spcBef>
              <a:spcAft>
                <a:spcPts val="0"/>
              </a:spcAft>
              <a:buClr>
                <a:schemeClr val="dk1"/>
              </a:buClr>
              <a:buSzPts val="1100"/>
              <a:buFont typeface="Arial"/>
              <a:buNone/>
            </a:pPr>
            <a:r>
              <a:rPr b="1" lang="en-US" sz="1400">
                <a:solidFill>
                  <a:schemeClr val="dk1"/>
                </a:solidFill>
              </a:rPr>
              <a:t>WE want to help increase your opportunities to help your child go to college</a:t>
            </a:r>
            <a:endParaRPr b="1" sz="1400">
              <a:solidFill>
                <a:schemeClr val="dk1"/>
              </a:solidFill>
            </a:endParaRPr>
          </a:p>
          <a:p>
            <a:pPr indent="0" lvl="0" marL="0" rtl="0" algn="l">
              <a:lnSpc>
                <a:spcPct val="120000"/>
              </a:lnSpc>
              <a:spcBef>
                <a:spcPts val="600"/>
              </a:spcBef>
              <a:spcAft>
                <a:spcPts val="0"/>
              </a:spcAft>
              <a:buClr>
                <a:schemeClr val="dk1"/>
              </a:buClr>
              <a:buSzPts val="1100"/>
              <a:buFont typeface="Arial"/>
              <a:buNone/>
            </a:pPr>
            <a:r>
              <a:rPr b="1" lang="en-US" sz="1400">
                <a:solidFill>
                  <a:schemeClr val="dk1"/>
                </a:solidFill>
              </a:rPr>
              <a:t>Early planning is also very important to help increase the chance that ELLs have to apply to college, attend college and graduate from college to improve their economic status</a:t>
            </a:r>
            <a:endParaRPr b="1" sz="1400">
              <a:solidFill>
                <a:schemeClr val="dk1"/>
              </a:solidFill>
            </a:endParaRPr>
          </a:p>
          <a:p>
            <a:pPr indent="0" lvl="0" marL="0" rtl="0" algn="l">
              <a:lnSpc>
                <a:spcPct val="115000"/>
              </a:lnSpc>
              <a:spcBef>
                <a:spcPts val="600"/>
              </a:spcBef>
              <a:spcAft>
                <a:spcPts val="0"/>
              </a:spcAft>
              <a:buClr>
                <a:schemeClr val="dk1"/>
              </a:buClr>
              <a:buSzPts val="1100"/>
              <a:buFont typeface="Arial"/>
              <a:buNone/>
            </a:pPr>
            <a:r>
              <a:rPr b="1" lang="en-US" sz="1400">
                <a:solidFill>
                  <a:schemeClr val="dk1"/>
                </a:solidFill>
              </a:rPr>
              <a:t>IF WE LOOK AT THE CHART …. WE SEE THAT THERE ARE FINANCIAL RESOURCES AVAILABLE AND YOU NEED TO KNOW. LOOK AT CHART</a:t>
            </a:r>
            <a:endParaRPr b="1"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US" sz="1200">
                <a:solidFill>
                  <a:srgbClr val="0000CC"/>
                </a:solidFill>
                <a:latin typeface="Calibri"/>
                <a:ea typeface="Calibri"/>
                <a:cs typeface="Calibri"/>
                <a:sym typeface="Calibri"/>
              </a:rPr>
              <a:t>FINANCIAL AID COMES FROM MANY SOURCES:</a:t>
            </a:r>
            <a:endParaRPr b="1" sz="1200">
              <a:solidFill>
                <a:srgbClr val="0000CC"/>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rgbClr val="0000CC"/>
                </a:solidFill>
              </a:rPr>
              <a:t>•</a:t>
            </a:r>
            <a:r>
              <a:rPr b="1" lang="en-US" sz="1200">
                <a:solidFill>
                  <a:srgbClr val="0000CC"/>
                </a:solidFill>
                <a:latin typeface="Calibri"/>
                <a:ea typeface="Calibri"/>
                <a:cs typeface="Calibri"/>
                <a:sym typeface="Calibri"/>
              </a:rPr>
              <a:t>67% = </a:t>
            </a:r>
            <a:r>
              <a:rPr b="1" lang="en-US" sz="1200">
                <a:solidFill>
                  <a:schemeClr val="dk1"/>
                </a:solidFill>
                <a:latin typeface="Calibri"/>
                <a:ea typeface="Calibri"/>
                <a:cs typeface="Calibri"/>
                <a:sym typeface="Calibri"/>
              </a:rPr>
              <a:t>Federal government grants, loans &amp; other aid</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rgbClr val="0000CC"/>
                </a:solidFill>
              </a:rPr>
              <a:t>•</a:t>
            </a:r>
            <a:r>
              <a:rPr b="1" lang="en-US" sz="1200">
                <a:solidFill>
                  <a:srgbClr val="0000CC"/>
                </a:solidFill>
                <a:latin typeface="Calibri"/>
                <a:ea typeface="Calibri"/>
                <a:cs typeface="Calibri"/>
                <a:sym typeface="Calibri"/>
              </a:rPr>
              <a:t>22% = </a:t>
            </a:r>
            <a:r>
              <a:rPr b="1" lang="en-US" sz="1200">
                <a:solidFill>
                  <a:schemeClr val="dk1"/>
                </a:solidFill>
                <a:latin typeface="Calibri"/>
                <a:ea typeface="Calibri"/>
                <a:cs typeface="Calibri"/>
                <a:sym typeface="Calibri"/>
              </a:rPr>
              <a:t>College grants/ scholarships</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rPr>
              <a:t>•</a:t>
            </a:r>
            <a:r>
              <a:rPr b="1" lang="en-US" sz="1200">
                <a:solidFill>
                  <a:schemeClr val="dk1"/>
                </a:solidFill>
                <a:latin typeface="Calibri"/>
                <a:ea typeface="Calibri"/>
                <a:cs typeface="Calibri"/>
                <a:sym typeface="Calibri"/>
              </a:rPr>
              <a:t>6% = Private and employer grants/scholarships</a:t>
            </a:r>
            <a:endParaRPr b="1"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rPr>
              <a:t>•</a:t>
            </a:r>
            <a:r>
              <a:rPr b="1" lang="en-US" sz="1200">
                <a:solidFill>
                  <a:schemeClr val="dk1"/>
                </a:solidFill>
                <a:latin typeface="Calibri"/>
                <a:ea typeface="Calibri"/>
                <a:cs typeface="Calibri"/>
                <a:sym typeface="Calibri"/>
              </a:rPr>
              <a:t>5% = State government grants/scholarships</a:t>
            </a:r>
            <a:endParaRPr b="1" sz="1200">
              <a:solidFill>
                <a:schemeClr val="dk1"/>
              </a:solidFill>
              <a:latin typeface="Calibri"/>
              <a:ea typeface="Calibri"/>
              <a:cs typeface="Calibri"/>
              <a:sym typeface="Calibri"/>
            </a:endParaRPr>
          </a:p>
          <a:p>
            <a:pPr indent="0" lvl="0" marL="0" rtl="0" algn="l">
              <a:lnSpc>
                <a:spcPct val="120000"/>
              </a:lnSpc>
              <a:spcBef>
                <a:spcPts val="600"/>
              </a:spcBef>
              <a:spcAft>
                <a:spcPts val="0"/>
              </a:spcAft>
              <a:buClr>
                <a:schemeClr val="dk1"/>
              </a:buClr>
              <a:buSzPts val="1100"/>
              <a:buFont typeface="Arial"/>
              <a:buNone/>
            </a:pPr>
            <a:r>
              <a:rPr b="1" lang="en-US" sz="1300">
                <a:solidFill>
                  <a:schemeClr val="dk1"/>
                </a:solidFill>
              </a:rPr>
              <a:t>In 2017-2018</a:t>
            </a:r>
            <a:endParaRPr b="1" sz="1300">
              <a:solidFill>
                <a:schemeClr val="dk1"/>
              </a:solidFill>
            </a:endParaRPr>
          </a:p>
          <a:p>
            <a:pPr indent="0" lvl="0" marL="0" rtl="0" algn="l">
              <a:lnSpc>
                <a:spcPct val="120000"/>
              </a:lnSpc>
              <a:spcBef>
                <a:spcPts val="0"/>
              </a:spcBef>
              <a:spcAft>
                <a:spcPts val="0"/>
              </a:spcAft>
              <a:buClr>
                <a:schemeClr val="dk1"/>
              </a:buClr>
              <a:buSzPts val="1100"/>
              <a:buFont typeface="Arial"/>
              <a:buNone/>
            </a:pPr>
            <a:r>
              <a:rPr lang="en-US" sz="1300">
                <a:solidFill>
                  <a:schemeClr val="dk1"/>
                </a:solidFill>
              </a:rPr>
              <a:t>•</a:t>
            </a:r>
            <a:r>
              <a:rPr b="1" lang="en-US" sz="1300">
                <a:solidFill>
                  <a:schemeClr val="dk1"/>
                </a:solidFill>
              </a:rPr>
              <a:t>84% of first-time, full-time undergraduate students were awarded financial aid to attend 4-year degree colleges</a:t>
            </a:r>
            <a:endParaRPr b="1" sz="1300">
              <a:solidFill>
                <a:schemeClr val="dk1"/>
              </a:solidFill>
            </a:endParaRPr>
          </a:p>
          <a:p>
            <a:pPr indent="0" lvl="0" marL="0" rtl="0" algn="l">
              <a:lnSpc>
                <a:spcPct val="120000"/>
              </a:lnSpc>
              <a:spcBef>
                <a:spcPts val="0"/>
              </a:spcBef>
              <a:spcAft>
                <a:spcPts val="0"/>
              </a:spcAft>
              <a:buClr>
                <a:schemeClr val="dk1"/>
              </a:buClr>
              <a:buSzPts val="1100"/>
              <a:buFont typeface="Arial"/>
              <a:buNone/>
            </a:pPr>
            <a:r>
              <a:rPr lang="en-US" sz="1300">
                <a:solidFill>
                  <a:schemeClr val="dk1"/>
                </a:solidFill>
              </a:rPr>
              <a:t>•</a:t>
            </a:r>
            <a:r>
              <a:rPr b="1" lang="en-US" sz="1300">
                <a:solidFill>
                  <a:schemeClr val="dk1"/>
                </a:solidFill>
              </a:rPr>
              <a:t>And 76% were awarded financial aid to attend  2-year degree colleges</a:t>
            </a:r>
            <a:endParaRPr b="1" sz="1300">
              <a:solidFill>
                <a:schemeClr val="dk1"/>
              </a:solidFill>
            </a:endParaRPr>
          </a:p>
          <a:p>
            <a:pPr indent="0" lvl="0" marL="0" rtl="0" algn="l">
              <a:lnSpc>
                <a:spcPct val="120000"/>
              </a:lnSpc>
              <a:spcBef>
                <a:spcPts val="600"/>
              </a:spcBef>
              <a:spcAft>
                <a:spcPts val="0"/>
              </a:spcAft>
              <a:buClr>
                <a:schemeClr val="dk1"/>
              </a:buClr>
              <a:buSzPts val="1100"/>
              <a:buFont typeface="Arial"/>
              <a:buNone/>
            </a:pPr>
            <a:r>
              <a:rPr lang="en-US" sz="1450">
                <a:solidFill>
                  <a:schemeClr val="dk1"/>
                </a:solidFill>
              </a:rPr>
              <a:t>During the 2020-2021 academic year, only 68% of students and their families submitted the FAFSA, down from 77% during the 2018-2019 academic year and 71% during the 2019-2020 academic year.  2020 - 2021 FAFSA Report.</a:t>
            </a:r>
            <a:endParaRPr sz="1450">
              <a:solidFill>
                <a:schemeClr val="dk1"/>
              </a:solidFill>
            </a:endParaRPr>
          </a:p>
          <a:p>
            <a:pPr indent="0" lvl="0" marL="0" rtl="0" algn="l">
              <a:lnSpc>
                <a:spcPct val="120000"/>
              </a:lnSpc>
              <a:spcBef>
                <a:spcPts val="600"/>
              </a:spcBef>
              <a:spcAft>
                <a:spcPts val="0"/>
              </a:spcAft>
              <a:buClr>
                <a:schemeClr val="dk1"/>
              </a:buClr>
              <a:buSzPts val="1100"/>
              <a:buFont typeface="Arial"/>
              <a:buNone/>
            </a:pPr>
            <a:r>
              <a:rPr b="1" lang="en-US" sz="1300">
                <a:solidFill>
                  <a:schemeClr val="dk1"/>
                </a:solidFill>
              </a:rPr>
              <a:t>Now we will review what you will need to apply for FAFSA.</a:t>
            </a:r>
            <a:endParaRPr b="1" sz="1300">
              <a:solidFill>
                <a:schemeClr val="dk1"/>
              </a:solidFill>
            </a:endParaRPr>
          </a:p>
          <a:p>
            <a:pPr indent="0" lvl="0" marL="0" rtl="0" algn="l">
              <a:spcBef>
                <a:spcPts val="0"/>
              </a:spcBef>
              <a:spcAft>
                <a:spcPts val="0"/>
              </a:spcAft>
              <a:buNone/>
            </a:pPr>
            <a:r>
              <a:t/>
            </a:r>
            <a:endParaRPr/>
          </a:p>
        </p:txBody>
      </p:sp>
      <p:sp>
        <p:nvSpPr>
          <p:cNvPr id="190" name="Google Shape;190;g166e867460a_0_1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5"/>
          <p:cNvSpPr/>
          <p:nvPr>
            <p:ph idx="2" type="pic"/>
          </p:nvPr>
        </p:nvSpPr>
        <p:spPr>
          <a:xfrm>
            <a:off x="5183188" y="987425"/>
            <a:ext cx="6172200" cy="4873625"/>
          </a:xfrm>
          <a:prstGeom prst="rect">
            <a:avLst/>
          </a:prstGeom>
          <a:noFill/>
          <a:ln>
            <a:noFill/>
          </a:ln>
        </p:spPr>
      </p:sp>
      <p:sp>
        <p:nvSpPr>
          <p:cNvPr id="64" name="Google Shape;64;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hyperlink" Target="https://studentaid.gov/" TargetMode="External"/><Relationship Id="rId6"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hyperlink" Target="https://studentaid.gov/apply-for-aid/fafsa/filling-ou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hyperlink" Target="https://www.youtube.com/watch?v=dEbxaRjlLus" TargetMode="External"/><Relationship Id="rId6" Type="http://schemas.openxmlformats.org/officeDocument/2006/relationships/hyperlink" Target="https://studentaid.gov/fsa-id/sign-in/land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4.png"/><Relationship Id="rId6"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hyperlink" Target="https://www.hesc.ny.gov/pay-for-college/apply-for-financial-aid/nys-tap.html" TargetMode="External"/><Relationship Id="rId6" Type="http://schemas.openxmlformats.org/officeDocument/2006/relationships/hyperlink" Target="https://www.hesc.ny.gov/pay-for-college/financial-aid/types-of-financial-aid/nys-grants-scholarships-awards/the-excelsior-scholarship.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hyperlink" Target="http://www.hesc.ny.gov/drea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7.png"/><Relationship Id="rId11" Type="http://schemas.openxmlformats.org/officeDocument/2006/relationships/hyperlink" Target="https://www.hesc.ny.gov/pay-for-college/financial-aid/types-of-financial-aid/nys-grants-scholarships-awards/the-excelsior-scholarship.html" TargetMode="External"/><Relationship Id="rId10" Type="http://schemas.openxmlformats.org/officeDocument/2006/relationships/hyperlink" Target="https://www.hesc.ny.gov/pay-for-college/financial-aid/types-of-financial-aid/grants/estimate-your-tap-award/tap-award-estimator.html" TargetMode="External"/><Relationship Id="rId12" Type="http://schemas.openxmlformats.org/officeDocument/2006/relationships/hyperlink" Target="https://fafsa.ed.gov/spa/fafsa/#/LOGIN?locale=en_US" TargetMode="External"/><Relationship Id="rId9" Type="http://schemas.openxmlformats.org/officeDocument/2006/relationships/hyperlink" Target="https://fafsa.ed.gov/spa/fafsa/#/LOGIN?locale=en_US" TargetMode="External"/><Relationship Id="rId5" Type="http://schemas.openxmlformats.org/officeDocument/2006/relationships/hyperlink" Target="http://www.collegeboard.org/" TargetMode="External"/><Relationship Id="rId6" Type="http://schemas.openxmlformats.org/officeDocument/2006/relationships/hyperlink" Target="https://cssprofile.collegeboard.org/" TargetMode="External"/><Relationship Id="rId7" Type="http://schemas.openxmlformats.org/officeDocument/2006/relationships/hyperlink" Target="https://www.hesc.ny.gov/pay-for-college/apply-for-financial-aid/nys-tap/apply-for-tap.html" TargetMode="External"/><Relationship Id="rId8" Type="http://schemas.openxmlformats.org/officeDocument/2006/relationships/hyperlink" Target="https://studentaid.gov/fsa-id/create-account/launch"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7.png"/><Relationship Id="rId10" Type="http://schemas.openxmlformats.org/officeDocument/2006/relationships/hyperlink" Target="https://research.steinhardt.nyu.edu/metrocenter/ellparenthotline" TargetMode="External"/><Relationship Id="rId9" Type="http://schemas.openxmlformats.org/officeDocument/2006/relationships/hyperlink" Target="http://www.nysed.gov/bilingual-ed/parents-bill-rights-new-york-states-english-language-learners-and-multilingual-learners" TargetMode="External"/><Relationship Id="rId5" Type="http://schemas.openxmlformats.org/officeDocument/2006/relationships/hyperlink" Target="https://www.hesc.ny.gov/pay-for-college/financial-aid/types-of-financial-aid/nys-grants-scholarships-awards/the-excelsior-scholarship.html" TargetMode="External"/><Relationship Id="rId6" Type="http://schemas.openxmlformats.org/officeDocument/2006/relationships/hyperlink" Target="https://www.schools.nyc.gov/school-life/know-your-rights/parents-bill-of-rights" TargetMode="External"/><Relationship Id="rId7" Type="http://schemas.openxmlformats.org/officeDocument/2006/relationships/hyperlink" Target="https://research.steinhardt.nyu.edu/metrocenter/center/technical_assistance/program/language_rbern" TargetMode="External"/><Relationship Id="rId8" Type="http://schemas.openxmlformats.org/officeDocument/2006/relationships/hyperlink" Target="https://www.fordham.edu/graduate-school-of-education/centers-and-institutes/the-center-for-educational-partnerships/nysnyc-regional-bilingual-education-resource-network/"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hyperlink" Target="https://www.fordham.edu/graduate-school-of-education/centers-and-institutes/the-center-for-educational-partnerships/nyc-regional-bilingual-education-resource-networ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hyperlink" Target="https://www.hesc.ny.gov/pay-for-college.html" TargetMode="External"/><Relationship Id="rId6"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21.png"/><Relationship Id="rId5" Type="http://schemas.openxmlformats.org/officeDocument/2006/relationships/image" Target="../media/image11.png"/><Relationship Id="rId6" Type="http://schemas.openxmlformats.org/officeDocument/2006/relationships/image" Target="../media/image13.png"/><Relationship Id="rId7" Type="http://schemas.openxmlformats.org/officeDocument/2006/relationships/image" Target="../media/image20.png"/><Relationship Id="rId8"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778976" y="331555"/>
            <a:ext cx="1072927" cy="1048977"/>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10523579" y="307605"/>
            <a:ext cx="1072927" cy="1072927"/>
          </a:xfrm>
          <a:prstGeom prst="rect">
            <a:avLst/>
          </a:prstGeom>
          <a:noFill/>
          <a:ln>
            <a:noFill/>
          </a:ln>
        </p:spPr>
      </p:pic>
      <p:pic>
        <p:nvPicPr>
          <p:cNvPr id="86" name="Google Shape;86;p1"/>
          <p:cNvPicPr preferRelativeResize="0"/>
          <p:nvPr/>
        </p:nvPicPr>
        <p:blipFill>
          <a:blip r:embed="rId5">
            <a:alphaModFix/>
          </a:blip>
          <a:stretch>
            <a:fillRect/>
          </a:stretch>
        </p:blipFill>
        <p:spPr>
          <a:xfrm>
            <a:off x="2204475" y="133025"/>
            <a:ext cx="8093100" cy="1553575"/>
          </a:xfrm>
          <a:prstGeom prst="rect">
            <a:avLst/>
          </a:prstGeom>
          <a:noFill/>
          <a:ln>
            <a:noFill/>
          </a:ln>
        </p:spPr>
      </p:pic>
      <p:pic>
        <p:nvPicPr>
          <p:cNvPr id="87" name="Google Shape;87;p1"/>
          <p:cNvPicPr preferRelativeResize="0"/>
          <p:nvPr/>
        </p:nvPicPr>
        <p:blipFill rotWithShape="1">
          <a:blip r:embed="rId6">
            <a:alphaModFix/>
          </a:blip>
          <a:srcRect b="0" l="0" r="0" t="0"/>
          <a:stretch/>
        </p:blipFill>
        <p:spPr>
          <a:xfrm>
            <a:off x="4548917" y="6126432"/>
            <a:ext cx="3404218" cy="731575"/>
          </a:xfrm>
          <a:prstGeom prst="rect">
            <a:avLst/>
          </a:prstGeom>
          <a:noFill/>
          <a:ln>
            <a:noFill/>
          </a:ln>
        </p:spPr>
      </p:pic>
      <p:sp>
        <p:nvSpPr>
          <p:cNvPr id="88" name="Google Shape;88;p1"/>
          <p:cNvSpPr txBox="1"/>
          <p:nvPr/>
        </p:nvSpPr>
        <p:spPr>
          <a:xfrm>
            <a:off x="854025" y="3053875"/>
            <a:ext cx="10794000" cy="2844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800">
                <a:solidFill>
                  <a:srgbClr val="7A0019"/>
                </a:solidFill>
              </a:rPr>
              <a:t>NYC Regional Bilingual Education Resource Network at Fordham University</a:t>
            </a:r>
            <a:endParaRPr b="1" sz="3800">
              <a:solidFill>
                <a:srgbClr val="7A0019"/>
              </a:solidFill>
            </a:endParaRPr>
          </a:p>
          <a:p>
            <a:pPr indent="0" lvl="0" marL="0" rtl="0" algn="l">
              <a:lnSpc>
                <a:spcPct val="80000"/>
              </a:lnSpc>
              <a:spcBef>
                <a:spcPts val="0"/>
              </a:spcBef>
              <a:spcAft>
                <a:spcPts val="0"/>
              </a:spcAft>
              <a:buNone/>
            </a:pPr>
            <a:r>
              <a:t/>
            </a:r>
            <a:endParaRPr b="1" sz="3600">
              <a:solidFill>
                <a:srgbClr val="7A0019"/>
              </a:solidFill>
            </a:endParaRPr>
          </a:p>
          <a:p>
            <a:pPr indent="0" lvl="0" marL="0" rtl="0" algn="ctr">
              <a:spcBef>
                <a:spcPts val="0"/>
              </a:spcBef>
              <a:spcAft>
                <a:spcPts val="0"/>
              </a:spcAft>
              <a:buNone/>
            </a:pPr>
            <a:r>
              <a:rPr b="1" lang="en-US" sz="3400">
                <a:solidFill>
                  <a:srgbClr val="7A0019"/>
                </a:solidFill>
              </a:rPr>
              <a:t>Francisco García-Quezada</a:t>
            </a:r>
            <a:endParaRPr b="1" sz="3400">
              <a:solidFill>
                <a:srgbClr val="7A0019"/>
              </a:solidFill>
            </a:endParaRPr>
          </a:p>
          <a:p>
            <a:pPr indent="0" lvl="0" marL="0" rtl="0" algn="ctr">
              <a:spcBef>
                <a:spcPts val="0"/>
              </a:spcBef>
              <a:spcAft>
                <a:spcPts val="0"/>
              </a:spcAft>
              <a:buNone/>
            </a:pPr>
            <a:r>
              <a:rPr b="1" lang="en-US" sz="3400">
                <a:solidFill>
                  <a:srgbClr val="7A0019"/>
                </a:solidFill>
              </a:rPr>
              <a:t>Resource Specialist</a:t>
            </a:r>
            <a:endParaRPr/>
          </a:p>
        </p:txBody>
      </p:sp>
      <p:sp>
        <p:nvSpPr>
          <p:cNvPr id="89" name="Google Shape;89;p1"/>
          <p:cNvSpPr txBox="1"/>
          <p:nvPr/>
        </p:nvSpPr>
        <p:spPr>
          <a:xfrm>
            <a:off x="986550" y="1817000"/>
            <a:ext cx="102189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400">
                <a:solidFill>
                  <a:srgbClr val="0000FF"/>
                </a:solidFill>
              </a:rPr>
              <a:t>Financial</a:t>
            </a:r>
            <a:r>
              <a:rPr b="1" lang="en-US" sz="4400">
                <a:solidFill>
                  <a:srgbClr val="0000FF"/>
                </a:solidFill>
              </a:rPr>
              <a:t> Aid: Money For College 101</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g16c452e23be_0_41"/>
          <p:cNvSpPr/>
          <p:nvPr/>
        </p:nvSpPr>
        <p:spPr>
          <a:xfrm>
            <a:off x="0" y="-383"/>
            <a:ext cx="12192000" cy="516900"/>
          </a:xfrm>
          <a:prstGeom prst="rect">
            <a:avLst/>
          </a:prstGeom>
          <a:solidFill>
            <a:srgbClr val="B22D4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6" name="Google Shape;206;g16c452e23be_0_41"/>
          <p:cNvSpPr txBox="1"/>
          <p:nvPr/>
        </p:nvSpPr>
        <p:spPr>
          <a:xfrm>
            <a:off x="0" y="-51125"/>
            <a:ext cx="12192000" cy="11391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b="1" lang="en-US" sz="3600">
                <a:solidFill>
                  <a:schemeClr val="lt1"/>
                </a:solidFill>
              </a:rPr>
              <a:t>Financial Aid: Money For College 101</a:t>
            </a:r>
            <a:endParaRPr b="1" sz="3600">
              <a:solidFill>
                <a:schemeClr val="lt1"/>
              </a:solidFill>
            </a:endParaRPr>
          </a:p>
          <a:p>
            <a:pPr indent="0" lvl="0" marL="0" marR="0" rtl="0" algn="l">
              <a:spcBef>
                <a:spcPts val="0"/>
              </a:spcBef>
              <a:spcAft>
                <a:spcPts val="0"/>
              </a:spcAft>
              <a:buNone/>
            </a:pPr>
            <a:r>
              <a:t/>
            </a:r>
            <a:endParaRPr b="1" i="0" sz="3200" u="none" cap="none" strike="noStrike">
              <a:solidFill>
                <a:schemeClr val="lt1"/>
              </a:solidFill>
              <a:latin typeface="Calibri"/>
              <a:ea typeface="Calibri"/>
              <a:cs typeface="Calibri"/>
              <a:sym typeface="Calibri"/>
            </a:endParaRPr>
          </a:p>
        </p:txBody>
      </p:sp>
      <p:sp>
        <p:nvSpPr>
          <p:cNvPr id="207" name="Google Shape;207;g16c452e23be_0_41"/>
          <p:cNvSpPr txBox="1"/>
          <p:nvPr/>
        </p:nvSpPr>
        <p:spPr>
          <a:xfrm>
            <a:off x="65550" y="760463"/>
            <a:ext cx="120609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u="sng">
                <a:solidFill>
                  <a:srgbClr val="990033"/>
                </a:solidFill>
              </a:rPr>
              <a:t>COLLEGE SELECTION</a:t>
            </a:r>
            <a:endParaRPr sz="1300"/>
          </a:p>
        </p:txBody>
      </p:sp>
      <p:pic>
        <p:nvPicPr>
          <p:cNvPr id="208" name="Google Shape;208;g16c452e23be_0_41"/>
          <p:cNvPicPr preferRelativeResize="0"/>
          <p:nvPr/>
        </p:nvPicPr>
        <p:blipFill rotWithShape="1">
          <a:blip r:embed="rId3">
            <a:alphaModFix/>
          </a:blip>
          <a:srcRect b="0" l="0" r="0" t="0"/>
          <a:stretch/>
        </p:blipFill>
        <p:spPr>
          <a:xfrm>
            <a:off x="65587" y="6373625"/>
            <a:ext cx="2148279" cy="461665"/>
          </a:xfrm>
          <a:prstGeom prst="rect">
            <a:avLst/>
          </a:prstGeom>
          <a:noFill/>
          <a:ln>
            <a:noFill/>
          </a:ln>
        </p:spPr>
      </p:pic>
      <p:grpSp>
        <p:nvGrpSpPr>
          <p:cNvPr id="209" name="Google Shape;209;g16c452e23be_0_41"/>
          <p:cNvGrpSpPr/>
          <p:nvPr/>
        </p:nvGrpSpPr>
        <p:grpSpPr>
          <a:xfrm>
            <a:off x="9705278" y="6277295"/>
            <a:ext cx="2421135" cy="580740"/>
            <a:chOff x="408949" y="5674079"/>
            <a:chExt cx="2421135" cy="580740"/>
          </a:xfrm>
        </p:grpSpPr>
        <p:sp>
          <p:nvSpPr>
            <p:cNvPr id="210" name="Google Shape;210;g16c452e23be_0_41"/>
            <p:cNvSpPr txBox="1"/>
            <p:nvPr/>
          </p:nvSpPr>
          <p:spPr>
            <a:xfrm>
              <a:off x="408949" y="5793119"/>
              <a:ext cx="2152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B22D4D"/>
                  </a:solidFill>
                  <a:latin typeface="Calibri"/>
                  <a:ea typeface="Calibri"/>
                  <a:cs typeface="Calibri"/>
                  <a:sym typeface="Calibri"/>
                </a:rPr>
                <a:t>Regional  Bilingual Education Resource Network (RBERN)</a:t>
              </a:r>
              <a:endParaRPr/>
            </a:p>
          </p:txBody>
        </p:sp>
        <p:pic>
          <p:nvPicPr>
            <p:cNvPr id="211" name="Google Shape;211;g16c452e23be_0_41"/>
            <p:cNvPicPr preferRelativeResize="0"/>
            <p:nvPr/>
          </p:nvPicPr>
          <p:blipFill rotWithShape="1">
            <a:blip r:embed="rId4">
              <a:alphaModFix/>
            </a:blip>
            <a:srcRect b="0" l="0" r="0" t="0"/>
            <a:stretch/>
          </p:blipFill>
          <p:spPr>
            <a:xfrm>
              <a:off x="2293114" y="5674079"/>
              <a:ext cx="536970" cy="536970"/>
            </a:xfrm>
            <a:prstGeom prst="rect">
              <a:avLst/>
            </a:prstGeom>
            <a:noFill/>
            <a:ln>
              <a:noFill/>
            </a:ln>
          </p:spPr>
        </p:pic>
      </p:grpSp>
      <p:sp>
        <p:nvSpPr>
          <p:cNvPr id="212" name="Google Shape;212;g16c452e23be_0_41"/>
          <p:cNvSpPr txBox="1"/>
          <p:nvPr/>
        </p:nvSpPr>
        <p:spPr>
          <a:xfrm>
            <a:off x="0" y="1314575"/>
            <a:ext cx="11977800" cy="5058900"/>
          </a:xfrm>
          <a:prstGeom prst="rect">
            <a:avLst/>
          </a:prstGeom>
          <a:noFill/>
          <a:ln>
            <a:noFill/>
          </a:ln>
        </p:spPr>
        <p:txBody>
          <a:bodyPr anchorCtr="0" anchor="t" bIns="45700" lIns="91425" spcFirstLastPara="1" rIns="91425" wrap="square" tIns="45700">
            <a:normAutofit fontScale="92500"/>
          </a:bodyPr>
          <a:lstStyle/>
          <a:p>
            <a:pPr indent="0" lvl="0" marL="0" rtl="0" algn="ctr">
              <a:lnSpc>
                <a:spcPct val="120000"/>
              </a:lnSpc>
              <a:spcBef>
                <a:spcPts val="0"/>
              </a:spcBef>
              <a:spcAft>
                <a:spcPts val="0"/>
              </a:spcAft>
              <a:buNone/>
            </a:pPr>
            <a:r>
              <a:rPr b="1" lang="en-US" sz="3050">
                <a:solidFill>
                  <a:srgbClr val="0000CC"/>
                </a:solidFill>
              </a:rPr>
              <a:t>Should Be </a:t>
            </a:r>
            <a:r>
              <a:rPr b="1" lang="en-US" sz="3050">
                <a:solidFill>
                  <a:srgbClr val="0000CC"/>
                </a:solidFill>
              </a:rPr>
              <a:t>Based On Programs &amp; Degrees That Match Your Interests</a:t>
            </a:r>
            <a:endParaRPr sz="3050">
              <a:solidFill>
                <a:srgbClr val="000000"/>
              </a:solidFill>
              <a:latin typeface="Calibri"/>
              <a:ea typeface="Calibri"/>
              <a:cs typeface="Calibri"/>
              <a:sym typeface="Calibri"/>
            </a:endParaRPr>
          </a:p>
          <a:p>
            <a:pPr indent="0" lvl="0" marL="0" rtl="0" algn="ctr">
              <a:lnSpc>
                <a:spcPct val="120000"/>
              </a:lnSpc>
              <a:spcBef>
                <a:spcPts val="0"/>
              </a:spcBef>
              <a:spcAft>
                <a:spcPts val="0"/>
              </a:spcAft>
              <a:buNone/>
            </a:pPr>
            <a:r>
              <a:rPr b="1" lang="en-US" sz="3050">
                <a:solidFill>
                  <a:srgbClr val="000000"/>
                </a:solidFill>
              </a:rPr>
              <a:t> </a:t>
            </a:r>
            <a:r>
              <a:rPr b="1" lang="en-US" sz="3050">
                <a:solidFill>
                  <a:srgbClr val="0000CC"/>
                </a:solidFill>
              </a:rPr>
              <a:t>Consider and Select Financial Aid Offers in this order:</a:t>
            </a:r>
            <a:endParaRPr sz="3050">
              <a:solidFill>
                <a:srgbClr val="000000"/>
              </a:solidFill>
              <a:latin typeface="Calibri"/>
              <a:ea typeface="Calibri"/>
              <a:cs typeface="Calibri"/>
              <a:sym typeface="Calibri"/>
            </a:endParaRPr>
          </a:p>
          <a:p>
            <a:pPr indent="0" lvl="0" marL="0" rtl="0" algn="l">
              <a:lnSpc>
                <a:spcPct val="120000"/>
              </a:lnSpc>
              <a:spcBef>
                <a:spcPts val="0"/>
              </a:spcBef>
              <a:spcAft>
                <a:spcPts val="0"/>
              </a:spcAft>
              <a:buNone/>
            </a:pPr>
            <a:r>
              <a:t/>
            </a:r>
            <a:endParaRPr b="1">
              <a:solidFill>
                <a:srgbClr val="000000"/>
              </a:solidFill>
            </a:endParaRPr>
          </a:p>
          <a:p>
            <a:pPr indent="-520858" lvl="0" marL="971550" rtl="0" algn="l">
              <a:lnSpc>
                <a:spcPct val="120000"/>
              </a:lnSpc>
              <a:spcBef>
                <a:spcPts val="600"/>
              </a:spcBef>
              <a:spcAft>
                <a:spcPts val="0"/>
              </a:spcAft>
              <a:buClr>
                <a:srgbClr val="000000"/>
              </a:buClr>
              <a:buSzPct val="100000"/>
              <a:buFont typeface="Calibri"/>
              <a:buAutoNum type="arabicPeriod"/>
            </a:pPr>
            <a:r>
              <a:rPr b="1" lang="en-US" sz="3500">
                <a:solidFill>
                  <a:srgbClr val="000000"/>
                </a:solidFill>
              </a:rPr>
              <a:t>Financial aid that does not have to be repaid</a:t>
            </a:r>
            <a:endParaRPr b="1" sz="3500">
              <a:solidFill>
                <a:srgbClr val="000000"/>
              </a:solidFill>
              <a:latin typeface="Calibri"/>
              <a:ea typeface="Calibri"/>
              <a:cs typeface="Calibri"/>
              <a:sym typeface="Calibri"/>
            </a:endParaRPr>
          </a:p>
          <a:p>
            <a:pPr indent="-520858" lvl="0" marL="971550" rtl="0" algn="l">
              <a:lnSpc>
                <a:spcPct val="120000"/>
              </a:lnSpc>
              <a:spcBef>
                <a:spcPts val="600"/>
              </a:spcBef>
              <a:spcAft>
                <a:spcPts val="0"/>
              </a:spcAft>
              <a:buClr>
                <a:srgbClr val="000000"/>
              </a:buClr>
              <a:buSzPct val="100000"/>
              <a:buFont typeface="Calibri"/>
              <a:buAutoNum type="arabicPeriod"/>
            </a:pPr>
            <a:r>
              <a:rPr b="1" lang="en-US" sz="3500">
                <a:solidFill>
                  <a:srgbClr val="000000"/>
                </a:solidFill>
              </a:rPr>
              <a:t>Scholarships and Grants</a:t>
            </a:r>
            <a:endParaRPr b="1" sz="3500">
              <a:solidFill>
                <a:srgbClr val="000000"/>
              </a:solidFill>
              <a:latin typeface="Calibri"/>
              <a:ea typeface="Calibri"/>
              <a:cs typeface="Calibri"/>
              <a:sym typeface="Calibri"/>
            </a:endParaRPr>
          </a:p>
          <a:p>
            <a:pPr indent="-520858" lvl="0" marL="971550" rtl="0" algn="l">
              <a:lnSpc>
                <a:spcPct val="120000"/>
              </a:lnSpc>
              <a:spcBef>
                <a:spcPts val="600"/>
              </a:spcBef>
              <a:spcAft>
                <a:spcPts val="0"/>
              </a:spcAft>
              <a:buClr>
                <a:srgbClr val="000000"/>
              </a:buClr>
              <a:buSzPct val="100000"/>
              <a:buFont typeface="Calibri"/>
              <a:buAutoNum type="arabicPeriod"/>
            </a:pPr>
            <a:r>
              <a:rPr b="1" lang="en-US" sz="3500">
                <a:solidFill>
                  <a:srgbClr val="000000"/>
                </a:solidFill>
              </a:rPr>
              <a:t>College of choice financial aid</a:t>
            </a:r>
            <a:endParaRPr b="1" sz="3500">
              <a:solidFill>
                <a:srgbClr val="000000"/>
              </a:solidFill>
              <a:latin typeface="Calibri"/>
              <a:ea typeface="Calibri"/>
              <a:cs typeface="Calibri"/>
              <a:sym typeface="Calibri"/>
            </a:endParaRPr>
          </a:p>
          <a:p>
            <a:pPr indent="-520858" lvl="0" marL="971550" rtl="0" algn="l">
              <a:lnSpc>
                <a:spcPct val="120000"/>
              </a:lnSpc>
              <a:spcBef>
                <a:spcPts val="600"/>
              </a:spcBef>
              <a:spcAft>
                <a:spcPts val="0"/>
              </a:spcAft>
              <a:buClr>
                <a:srgbClr val="000000"/>
              </a:buClr>
              <a:buSzPct val="100000"/>
              <a:buFont typeface="Calibri"/>
              <a:buAutoNum type="arabicPeriod"/>
            </a:pPr>
            <a:r>
              <a:rPr b="1" lang="en-US" sz="3500">
                <a:solidFill>
                  <a:srgbClr val="000000"/>
                </a:solidFill>
              </a:rPr>
              <a:t>Work-Study Program</a:t>
            </a:r>
            <a:endParaRPr b="1" sz="3500">
              <a:solidFill>
                <a:srgbClr val="000000"/>
              </a:solidFill>
              <a:latin typeface="Calibri"/>
              <a:ea typeface="Calibri"/>
              <a:cs typeface="Calibri"/>
              <a:sym typeface="Calibri"/>
            </a:endParaRPr>
          </a:p>
          <a:p>
            <a:pPr indent="-520858" lvl="0" marL="971550" rtl="0" algn="l">
              <a:lnSpc>
                <a:spcPct val="120000"/>
              </a:lnSpc>
              <a:spcBef>
                <a:spcPts val="600"/>
              </a:spcBef>
              <a:spcAft>
                <a:spcPts val="0"/>
              </a:spcAft>
              <a:buClr>
                <a:srgbClr val="000000"/>
              </a:buClr>
              <a:buSzPct val="100000"/>
              <a:buFont typeface="Calibri"/>
              <a:buAutoNum type="arabicPeriod"/>
            </a:pPr>
            <a:r>
              <a:rPr b="1" lang="en-US" sz="3500">
                <a:solidFill>
                  <a:srgbClr val="000000"/>
                </a:solidFill>
              </a:rPr>
              <a:t>Student or Parent </a:t>
            </a:r>
            <a:r>
              <a:rPr b="1" lang="en-US" sz="3500"/>
              <a:t>L</a:t>
            </a:r>
            <a:r>
              <a:rPr b="1" lang="en-US" sz="3500">
                <a:solidFill>
                  <a:srgbClr val="000000"/>
                </a:solidFill>
              </a:rPr>
              <a:t>oans </a:t>
            </a:r>
            <a:r>
              <a:rPr b="1" lang="en-US" sz="3200">
                <a:solidFill>
                  <a:srgbClr val="0000CC"/>
                </a:solidFill>
              </a:rPr>
              <a:t>(SHOULD BE LAST OPTION)</a:t>
            </a:r>
            <a:endParaRPr sz="320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g166e867460a_0_121"/>
          <p:cNvSpPr/>
          <p:nvPr/>
        </p:nvSpPr>
        <p:spPr>
          <a:xfrm>
            <a:off x="0" y="-383"/>
            <a:ext cx="12192000" cy="516900"/>
          </a:xfrm>
          <a:prstGeom prst="rect">
            <a:avLst/>
          </a:prstGeom>
          <a:solidFill>
            <a:srgbClr val="B22D4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8" name="Google Shape;218;g166e867460a_0_121"/>
          <p:cNvSpPr txBox="1"/>
          <p:nvPr/>
        </p:nvSpPr>
        <p:spPr>
          <a:xfrm>
            <a:off x="0" y="-51125"/>
            <a:ext cx="12192000" cy="11391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b="1" lang="en-US" sz="3600">
                <a:solidFill>
                  <a:schemeClr val="lt1"/>
                </a:solidFill>
              </a:rPr>
              <a:t>Financial Aid: Money For College 101</a:t>
            </a:r>
            <a:endParaRPr b="1" sz="3600">
              <a:solidFill>
                <a:schemeClr val="lt1"/>
              </a:solidFill>
            </a:endParaRPr>
          </a:p>
          <a:p>
            <a:pPr indent="0" lvl="0" marL="0" marR="0" rtl="0" algn="l">
              <a:spcBef>
                <a:spcPts val="0"/>
              </a:spcBef>
              <a:spcAft>
                <a:spcPts val="0"/>
              </a:spcAft>
              <a:buNone/>
            </a:pPr>
            <a:r>
              <a:t/>
            </a:r>
            <a:endParaRPr b="1" i="0" sz="3200" u="none" cap="none" strike="noStrike">
              <a:solidFill>
                <a:schemeClr val="lt1"/>
              </a:solidFill>
              <a:latin typeface="Calibri"/>
              <a:ea typeface="Calibri"/>
              <a:cs typeface="Calibri"/>
              <a:sym typeface="Calibri"/>
            </a:endParaRPr>
          </a:p>
        </p:txBody>
      </p:sp>
      <p:sp>
        <p:nvSpPr>
          <p:cNvPr id="219" name="Google Shape;219;g166e867460a_0_121"/>
          <p:cNvSpPr txBox="1"/>
          <p:nvPr/>
        </p:nvSpPr>
        <p:spPr>
          <a:xfrm>
            <a:off x="89850" y="700925"/>
            <a:ext cx="120609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u="sng">
                <a:solidFill>
                  <a:srgbClr val="990033"/>
                </a:solidFill>
              </a:rPr>
              <a:t>DOCUMENTS NEEDED</a:t>
            </a:r>
            <a:endParaRPr sz="1300"/>
          </a:p>
        </p:txBody>
      </p:sp>
      <p:pic>
        <p:nvPicPr>
          <p:cNvPr id="220" name="Google Shape;220;g166e867460a_0_121"/>
          <p:cNvPicPr preferRelativeResize="0"/>
          <p:nvPr/>
        </p:nvPicPr>
        <p:blipFill rotWithShape="1">
          <a:blip r:embed="rId3">
            <a:alphaModFix/>
          </a:blip>
          <a:srcRect b="0" l="0" r="0" t="0"/>
          <a:stretch/>
        </p:blipFill>
        <p:spPr>
          <a:xfrm>
            <a:off x="65587" y="6373625"/>
            <a:ext cx="2148279" cy="461665"/>
          </a:xfrm>
          <a:prstGeom prst="rect">
            <a:avLst/>
          </a:prstGeom>
          <a:noFill/>
          <a:ln>
            <a:noFill/>
          </a:ln>
        </p:spPr>
      </p:pic>
      <p:grpSp>
        <p:nvGrpSpPr>
          <p:cNvPr id="221" name="Google Shape;221;g166e867460a_0_121"/>
          <p:cNvGrpSpPr/>
          <p:nvPr/>
        </p:nvGrpSpPr>
        <p:grpSpPr>
          <a:xfrm>
            <a:off x="9705278" y="6277295"/>
            <a:ext cx="2421135" cy="580740"/>
            <a:chOff x="408949" y="5674079"/>
            <a:chExt cx="2421135" cy="580740"/>
          </a:xfrm>
        </p:grpSpPr>
        <p:sp>
          <p:nvSpPr>
            <p:cNvPr id="222" name="Google Shape;222;g166e867460a_0_121"/>
            <p:cNvSpPr txBox="1"/>
            <p:nvPr/>
          </p:nvSpPr>
          <p:spPr>
            <a:xfrm>
              <a:off x="408949" y="5793119"/>
              <a:ext cx="2152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B22D4D"/>
                  </a:solidFill>
                  <a:latin typeface="Calibri"/>
                  <a:ea typeface="Calibri"/>
                  <a:cs typeface="Calibri"/>
                  <a:sym typeface="Calibri"/>
                </a:rPr>
                <a:t>Regional  Bilingual Education Resource Network (RBERN)</a:t>
              </a:r>
              <a:endParaRPr/>
            </a:p>
          </p:txBody>
        </p:sp>
        <p:pic>
          <p:nvPicPr>
            <p:cNvPr id="223" name="Google Shape;223;g166e867460a_0_121"/>
            <p:cNvPicPr preferRelativeResize="0"/>
            <p:nvPr/>
          </p:nvPicPr>
          <p:blipFill rotWithShape="1">
            <a:blip r:embed="rId4">
              <a:alphaModFix/>
            </a:blip>
            <a:srcRect b="0" l="0" r="0" t="0"/>
            <a:stretch/>
          </p:blipFill>
          <p:spPr>
            <a:xfrm>
              <a:off x="2293114" y="5674079"/>
              <a:ext cx="536970" cy="536970"/>
            </a:xfrm>
            <a:prstGeom prst="rect">
              <a:avLst/>
            </a:prstGeom>
            <a:noFill/>
            <a:ln>
              <a:noFill/>
            </a:ln>
          </p:spPr>
        </p:pic>
      </p:grpSp>
      <p:sp>
        <p:nvSpPr>
          <p:cNvPr id="224" name="Google Shape;224;g166e867460a_0_121"/>
          <p:cNvSpPr txBox="1"/>
          <p:nvPr/>
        </p:nvSpPr>
        <p:spPr>
          <a:xfrm>
            <a:off x="593250" y="1346963"/>
            <a:ext cx="11005500" cy="4838400"/>
          </a:xfrm>
          <a:prstGeom prst="rect">
            <a:avLst/>
          </a:prstGeom>
          <a:noFill/>
          <a:ln>
            <a:noFill/>
          </a:ln>
        </p:spPr>
        <p:txBody>
          <a:bodyPr anchorCtr="0" anchor="t" bIns="45700" lIns="91425" spcFirstLastPara="1" rIns="91425" wrap="square" tIns="45700">
            <a:spAutoFit/>
          </a:bodyPr>
          <a:lstStyle/>
          <a:p>
            <a:pPr indent="0" lvl="0" marL="457200" rtl="0" algn="l">
              <a:lnSpc>
                <a:spcPct val="90000"/>
              </a:lnSpc>
              <a:spcBef>
                <a:spcPts val="0"/>
              </a:spcBef>
              <a:spcAft>
                <a:spcPts val="0"/>
              </a:spcAft>
              <a:buNone/>
            </a:pPr>
            <a:r>
              <a:t/>
            </a:r>
            <a:endParaRPr sz="400">
              <a:solidFill>
                <a:schemeClr val="dk1"/>
              </a:solidFill>
            </a:endParaRPr>
          </a:p>
          <a:p>
            <a:pPr indent="0" lvl="0" marL="0" rtl="0" algn="l">
              <a:lnSpc>
                <a:spcPct val="90000"/>
              </a:lnSpc>
              <a:spcBef>
                <a:spcPts val="1000"/>
              </a:spcBef>
              <a:spcAft>
                <a:spcPts val="0"/>
              </a:spcAft>
              <a:buNone/>
            </a:pPr>
            <a:r>
              <a:rPr b="1" lang="en-US" sz="3000">
                <a:solidFill>
                  <a:srgbClr val="0000CC"/>
                </a:solidFill>
              </a:rPr>
              <a:t>GATHER THESE DOCUMENTS BEFORE YOU START</a:t>
            </a:r>
            <a:endParaRPr b="1" sz="3000">
              <a:solidFill>
                <a:srgbClr val="0000CC"/>
              </a:solidFill>
            </a:endParaRPr>
          </a:p>
          <a:p>
            <a:pPr indent="457200" lvl="0" marL="0" rtl="0" algn="l">
              <a:lnSpc>
                <a:spcPct val="90000"/>
              </a:lnSpc>
              <a:spcBef>
                <a:spcPts val="0"/>
              </a:spcBef>
              <a:spcAft>
                <a:spcPts val="0"/>
              </a:spcAft>
              <a:buNone/>
            </a:pPr>
            <a:r>
              <a:rPr lang="en-US" sz="3000">
                <a:solidFill>
                  <a:schemeClr val="dk1"/>
                </a:solidFill>
              </a:rPr>
              <a:t>•Social Security card/s</a:t>
            </a:r>
            <a:endParaRPr sz="3000">
              <a:solidFill>
                <a:schemeClr val="dk1"/>
              </a:solidFill>
            </a:endParaRPr>
          </a:p>
          <a:p>
            <a:pPr indent="0" lvl="0" marL="0" rtl="0" algn="l">
              <a:lnSpc>
                <a:spcPct val="90000"/>
              </a:lnSpc>
              <a:spcBef>
                <a:spcPts val="0"/>
              </a:spcBef>
              <a:spcAft>
                <a:spcPts val="0"/>
              </a:spcAft>
              <a:buNone/>
            </a:pPr>
            <a:r>
              <a:rPr lang="en-US" sz="3000">
                <a:solidFill>
                  <a:schemeClr val="dk1"/>
                </a:solidFill>
              </a:rPr>
              <a:t>    •Alien number or green if you are not a Citizen</a:t>
            </a:r>
            <a:endParaRPr sz="3000">
              <a:solidFill>
                <a:schemeClr val="dk1"/>
              </a:solidFill>
            </a:endParaRPr>
          </a:p>
          <a:p>
            <a:pPr indent="457200" lvl="0" marL="0" rtl="0" algn="l">
              <a:lnSpc>
                <a:spcPct val="90000"/>
              </a:lnSpc>
              <a:spcBef>
                <a:spcPts val="0"/>
              </a:spcBef>
              <a:spcAft>
                <a:spcPts val="0"/>
              </a:spcAft>
              <a:buNone/>
            </a:pPr>
            <a:r>
              <a:rPr lang="en-US" sz="3000">
                <a:solidFill>
                  <a:schemeClr val="dk1"/>
                </a:solidFill>
              </a:rPr>
              <a:t>•Driver’s license / NYS ID Card/s </a:t>
            </a:r>
            <a:endParaRPr sz="3000">
              <a:solidFill>
                <a:schemeClr val="dk1"/>
              </a:solidFill>
            </a:endParaRPr>
          </a:p>
          <a:p>
            <a:pPr indent="457200" lvl="0" marL="0" rtl="0" algn="l">
              <a:lnSpc>
                <a:spcPct val="90000"/>
              </a:lnSpc>
              <a:spcBef>
                <a:spcPts val="0"/>
              </a:spcBef>
              <a:spcAft>
                <a:spcPts val="0"/>
              </a:spcAft>
              <a:buNone/>
            </a:pPr>
            <a:r>
              <a:rPr lang="en-US" sz="3000">
                <a:solidFill>
                  <a:schemeClr val="dk1"/>
                </a:solidFill>
              </a:rPr>
              <a:t>•Student and parents’ 2020, 2021 or 2022 tax returns</a:t>
            </a:r>
            <a:endParaRPr sz="3000">
              <a:solidFill>
                <a:schemeClr val="dk1"/>
              </a:solidFill>
            </a:endParaRPr>
          </a:p>
          <a:p>
            <a:pPr indent="457200" lvl="0" marL="0" rtl="0" algn="l">
              <a:lnSpc>
                <a:spcPct val="90000"/>
              </a:lnSpc>
              <a:spcBef>
                <a:spcPts val="0"/>
              </a:spcBef>
              <a:spcAft>
                <a:spcPts val="0"/>
              </a:spcAft>
              <a:buNone/>
            </a:pPr>
            <a:r>
              <a:rPr lang="en-US" sz="3000">
                <a:solidFill>
                  <a:schemeClr val="dk1"/>
                </a:solidFill>
              </a:rPr>
              <a:t>•Student and parents’ 2020, 2021 or 2022 W-2 forms</a:t>
            </a:r>
            <a:endParaRPr sz="3000">
              <a:solidFill>
                <a:schemeClr val="dk1"/>
              </a:solidFill>
            </a:endParaRPr>
          </a:p>
          <a:p>
            <a:pPr indent="457200" lvl="0" marL="0" rtl="0" algn="l">
              <a:lnSpc>
                <a:spcPct val="90000"/>
              </a:lnSpc>
              <a:spcBef>
                <a:spcPts val="0"/>
              </a:spcBef>
              <a:spcAft>
                <a:spcPts val="0"/>
              </a:spcAft>
              <a:buNone/>
            </a:pPr>
            <a:r>
              <a:rPr lang="en-US" sz="3000">
                <a:solidFill>
                  <a:schemeClr val="dk1"/>
                </a:solidFill>
              </a:rPr>
              <a:t>•Untaxed income records</a:t>
            </a:r>
            <a:endParaRPr sz="3000">
              <a:solidFill>
                <a:schemeClr val="dk1"/>
              </a:solidFill>
            </a:endParaRPr>
          </a:p>
          <a:p>
            <a:pPr indent="457200" lvl="0" marL="0" rtl="0" algn="l">
              <a:lnSpc>
                <a:spcPct val="90000"/>
              </a:lnSpc>
              <a:spcBef>
                <a:spcPts val="0"/>
              </a:spcBef>
              <a:spcAft>
                <a:spcPts val="0"/>
              </a:spcAft>
              <a:buNone/>
            </a:pPr>
            <a:r>
              <a:rPr lang="en-US" sz="3000">
                <a:solidFill>
                  <a:schemeClr val="dk1"/>
                </a:solidFill>
              </a:rPr>
              <a:t>•Parents’ current bank statements</a:t>
            </a:r>
            <a:endParaRPr sz="3000">
              <a:solidFill>
                <a:schemeClr val="dk1"/>
              </a:solidFill>
            </a:endParaRPr>
          </a:p>
          <a:p>
            <a:pPr indent="457200" lvl="0" marL="0" rtl="0" algn="l">
              <a:lnSpc>
                <a:spcPct val="90000"/>
              </a:lnSpc>
              <a:spcBef>
                <a:spcPts val="0"/>
              </a:spcBef>
              <a:spcAft>
                <a:spcPts val="0"/>
              </a:spcAft>
              <a:buNone/>
            </a:pPr>
            <a:r>
              <a:t/>
            </a:r>
            <a:endParaRPr sz="2000">
              <a:solidFill>
                <a:schemeClr val="dk1"/>
              </a:solidFill>
            </a:endParaRPr>
          </a:p>
          <a:p>
            <a:pPr indent="0" lvl="0" marL="0" rtl="0" algn="ctr">
              <a:spcBef>
                <a:spcPts val="0"/>
              </a:spcBef>
              <a:spcAft>
                <a:spcPts val="0"/>
              </a:spcAft>
              <a:buNone/>
            </a:pPr>
            <a:r>
              <a:rPr b="1" lang="en-US" sz="3600" u="sng">
                <a:solidFill>
                  <a:srgbClr val="274E13"/>
                </a:solidFill>
                <a:hlinkClick r:id="rId5">
                  <a:extLst>
                    <a:ext uri="{A12FA001-AC4F-418D-AE19-62706E023703}">
                      <ahyp:hlinkClr val="tx"/>
                    </a:ext>
                  </a:extLst>
                </a:hlinkClick>
              </a:rPr>
              <a:t>Student Aid Information: Home Page</a:t>
            </a:r>
            <a:endParaRPr b="1" sz="3600">
              <a:solidFill>
                <a:srgbClr val="274E13"/>
              </a:solidFill>
            </a:endParaRPr>
          </a:p>
        </p:txBody>
      </p:sp>
      <p:pic>
        <p:nvPicPr>
          <p:cNvPr id="225" name="Google Shape;225;g166e867460a_0_121"/>
          <p:cNvPicPr preferRelativeResize="0"/>
          <p:nvPr/>
        </p:nvPicPr>
        <p:blipFill>
          <a:blip r:embed="rId6">
            <a:alphaModFix/>
          </a:blip>
          <a:stretch>
            <a:fillRect/>
          </a:stretch>
        </p:blipFill>
        <p:spPr>
          <a:xfrm>
            <a:off x="10349100" y="2488313"/>
            <a:ext cx="1133475" cy="1038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 name="Shape 229"/>
        <p:cNvGrpSpPr/>
        <p:nvPr/>
      </p:nvGrpSpPr>
      <p:grpSpPr>
        <a:xfrm>
          <a:off x="0" y="0"/>
          <a:ext cx="0" cy="0"/>
          <a:chOff x="0" y="0"/>
          <a:chExt cx="0" cy="0"/>
        </a:xfrm>
      </p:grpSpPr>
      <p:sp>
        <p:nvSpPr>
          <p:cNvPr id="230" name="Google Shape;230;g166e867460a_0_132"/>
          <p:cNvSpPr/>
          <p:nvPr/>
        </p:nvSpPr>
        <p:spPr>
          <a:xfrm>
            <a:off x="0" y="-383"/>
            <a:ext cx="12192000" cy="516900"/>
          </a:xfrm>
          <a:prstGeom prst="rect">
            <a:avLst/>
          </a:prstGeom>
          <a:solidFill>
            <a:srgbClr val="B22D4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1" name="Google Shape;231;g166e867460a_0_132"/>
          <p:cNvSpPr txBox="1"/>
          <p:nvPr/>
        </p:nvSpPr>
        <p:spPr>
          <a:xfrm>
            <a:off x="0" y="-51125"/>
            <a:ext cx="12192000" cy="11391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b="1" lang="en-US" sz="3600">
                <a:solidFill>
                  <a:schemeClr val="lt1"/>
                </a:solidFill>
              </a:rPr>
              <a:t>Financial Aid: Money For College 101</a:t>
            </a:r>
            <a:endParaRPr b="1" sz="3600">
              <a:solidFill>
                <a:schemeClr val="lt1"/>
              </a:solidFill>
            </a:endParaRPr>
          </a:p>
          <a:p>
            <a:pPr indent="0" lvl="0" marL="0" marR="0" rtl="0" algn="l">
              <a:spcBef>
                <a:spcPts val="0"/>
              </a:spcBef>
              <a:spcAft>
                <a:spcPts val="0"/>
              </a:spcAft>
              <a:buNone/>
            </a:pPr>
            <a:r>
              <a:t/>
            </a:r>
            <a:endParaRPr b="1" i="0" sz="3200" u="none" cap="none" strike="noStrike">
              <a:solidFill>
                <a:schemeClr val="lt1"/>
              </a:solidFill>
              <a:latin typeface="Calibri"/>
              <a:ea typeface="Calibri"/>
              <a:cs typeface="Calibri"/>
              <a:sym typeface="Calibri"/>
            </a:endParaRPr>
          </a:p>
        </p:txBody>
      </p:sp>
      <p:sp>
        <p:nvSpPr>
          <p:cNvPr id="232" name="Google Shape;232;g166e867460a_0_132"/>
          <p:cNvSpPr txBox="1"/>
          <p:nvPr/>
        </p:nvSpPr>
        <p:spPr>
          <a:xfrm>
            <a:off x="65550" y="760463"/>
            <a:ext cx="120609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u="sng">
                <a:solidFill>
                  <a:srgbClr val="990033"/>
                </a:solidFill>
              </a:rPr>
              <a:t>Let’s Get Started</a:t>
            </a:r>
            <a:endParaRPr sz="1300"/>
          </a:p>
        </p:txBody>
      </p:sp>
      <p:pic>
        <p:nvPicPr>
          <p:cNvPr id="233" name="Google Shape;233;g166e867460a_0_132"/>
          <p:cNvPicPr preferRelativeResize="0"/>
          <p:nvPr/>
        </p:nvPicPr>
        <p:blipFill rotWithShape="1">
          <a:blip r:embed="rId3">
            <a:alphaModFix/>
          </a:blip>
          <a:srcRect b="0" l="0" r="0" t="0"/>
          <a:stretch/>
        </p:blipFill>
        <p:spPr>
          <a:xfrm>
            <a:off x="65587" y="6373625"/>
            <a:ext cx="2148279" cy="461665"/>
          </a:xfrm>
          <a:prstGeom prst="rect">
            <a:avLst/>
          </a:prstGeom>
          <a:noFill/>
          <a:ln>
            <a:noFill/>
          </a:ln>
        </p:spPr>
      </p:pic>
      <p:grpSp>
        <p:nvGrpSpPr>
          <p:cNvPr id="234" name="Google Shape;234;g166e867460a_0_132"/>
          <p:cNvGrpSpPr/>
          <p:nvPr/>
        </p:nvGrpSpPr>
        <p:grpSpPr>
          <a:xfrm>
            <a:off x="9705278" y="6277295"/>
            <a:ext cx="2421135" cy="580740"/>
            <a:chOff x="408949" y="5674079"/>
            <a:chExt cx="2421135" cy="580740"/>
          </a:xfrm>
        </p:grpSpPr>
        <p:sp>
          <p:nvSpPr>
            <p:cNvPr id="235" name="Google Shape;235;g166e867460a_0_132"/>
            <p:cNvSpPr txBox="1"/>
            <p:nvPr/>
          </p:nvSpPr>
          <p:spPr>
            <a:xfrm>
              <a:off x="408949" y="5793119"/>
              <a:ext cx="2152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B22D4D"/>
                  </a:solidFill>
                  <a:latin typeface="Calibri"/>
                  <a:ea typeface="Calibri"/>
                  <a:cs typeface="Calibri"/>
                  <a:sym typeface="Calibri"/>
                </a:rPr>
                <a:t>Regional  Bilingual Education Resource Network (RBERN)</a:t>
              </a:r>
              <a:endParaRPr/>
            </a:p>
          </p:txBody>
        </p:sp>
        <p:pic>
          <p:nvPicPr>
            <p:cNvPr id="236" name="Google Shape;236;g166e867460a_0_132"/>
            <p:cNvPicPr preferRelativeResize="0"/>
            <p:nvPr/>
          </p:nvPicPr>
          <p:blipFill rotWithShape="1">
            <a:blip r:embed="rId4">
              <a:alphaModFix/>
            </a:blip>
            <a:srcRect b="0" l="0" r="0" t="0"/>
            <a:stretch/>
          </p:blipFill>
          <p:spPr>
            <a:xfrm>
              <a:off x="2293114" y="5674079"/>
              <a:ext cx="536970" cy="536970"/>
            </a:xfrm>
            <a:prstGeom prst="rect">
              <a:avLst/>
            </a:prstGeom>
            <a:noFill/>
            <a:ln>
              <a:noFill/>
            </a:ln>
          </p:spPr>
        </p:pic>
      </p:grpSp>
      <p:pic>
        <p:nvPicPr>
          <p:cNvPr id="237" name="Google Shape;237;g166e867460a_0_132"/>
          <p:cNvPicPr preferRelativeResize="0"/>
          <p:nvPr/>
        </p:nvPicPr>
        <p:blipFill>
          <a:blip r:embed="rId5">
            <a:alphaModFix/>
          </a:blip>
          <a:stretch>
            <a:fillRect/>
          </a:stretch>
        </p:blipFill>
        <p:spPr>
          <a:xfrm>
            <a:off x="663289" y="1286300"/>
            <a:ext cx="10679425" cy="4797125"/>
          </a:xfrm>
          <a:prstGeom prst="rect">
            <a:avLst/>
          </a:prstGeom>
          <a:noFill/>
          <a:ln>
            <a:noFill/>
          </a:ln>
        </p:spPr>
      </p:pic>
      <p:sp>
        <p:nvSpPr>
          <p:cNvPr id="238" name="Google Shape;238;g166e867460a_0_132"/>
          <p:cNvSpPr txBox="1"/>
          <p:nvPr/>
        </p:nvSpPr>
        <p:spPr>
          <a:xfrm>
            <a:off x="3097511" y="2490150"/>
            <a:ext cx="56169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5500" u="sng">
                <a:solidFill>
                  <a:schemeClr val="hlink"/>
                </a:solidFill>
                <a:latin typeface="Calibri"/>
                <a:ea typeface="Calibri"/>
                <a:cs typeface="Calibri"/>
                <a:sym typeface="Calibri"/>
                <a:hlinkClick r:id="rId6"/>
              </a:rPr>
              <a:t>How to Fill Out the FAFSA Form Video</a:t>
            </a:r>
            <a:endParaRPr sz="55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sp>
        <p:nvSpPr>
          <p:cNvPr id="243" name="Google Shape;243;g166e867460a_0_143"/>
          <p:cNvSpPr/>
          <p:nvPr/>
        </p:nvSpPr>
        <p:spPr>
          <a:xfrm>
            <a:off x="0" y="-383"/>
            <a:ext cx="12192000" cy="516900"/>
          </a:xfrm>
          <a:prstGeom prst="rect">
            <a:avLst/>
          </a:prstGeom>
          <a:solidFill>
            <a:srgbClr val="B22D4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4" name="Google Shape;244;g166e867460a_0_143"/>
          <p:cNvSpPr txBox="1"/>
          <p:nvPr/>
        </p:nvSpPr>
        <p:spPr>
          <a:xfrm>
            <a:off x="0" y="-51125"/>
            <a:ext cx="12192000" cy="11391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b="1" lang="en-US" sz="3600">
                <a:solidFill>
                  <a:schemeClr val="lt1"/>
                </a:solidFill>
              </a:rPr>
              <a:t>Financial Aid: Money For College 101</a:t>
            </a:r>
            <a:endParaRPr b="1" sz="3600">
              <a:solidFill>
                <a:schemeClr val="lt1"/>
              </a:solidFill>
            </a:endParaRPr>
          </a:p>
          <a:p>
            <a:pPr indent="0" lvl="0" marL="0" marR="0" rtl="0" algn="l">
              <a:spcBef>
                <a:spcPts val="0"/>
              </a:spcBef>
              <a:spcAft>
                <a:spcPts val="0"/>
              </a:spcAft>
              <a:buNone/>
            </a:pPr>
            <a:r>
              <a:t/>
            </a:r>
            <a:endParaRPr b="1" i="0" sz="3200" u="none" cap="none" strike="noStrike">
              <a:solidFill>
                <a:schemeClr val="lt1"/>
              </a:solidFill>
              <a:latin typeface="Calibri"/>
              <a:ea typeface="Calibri"/>
              <a:cs typeface="Calibri"/>
              <a:sym typeface="Calibri"/>
            </a:endParaRPr>
          </a:p>
        </p:txBody>
      </p:sp>
      <p:sp>
        <p:nvSpPr>
          <p:cNvPr id="245" name="Google Shape;245;g166e867460a_0_143"/>
          <p:cNvSpPr txBox="1"/>
          <p:nvPr/>
        </p:nvSpPr>
        <p:spPr>
          <a:xfrm>
            <a:off x="65550" y="760463"/>
            <a:ext cx="120609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u="sng">
                <a:solidFill>
                  <a:srgbClr val="990033"/>
                </a:solidFill>
              </a:rPr>
              <a:t>The FAFSA Application STEP BY STEP </a:t>
            </a:r>
            <a:endParaRPr sz="1300"/>
          </a:p>
        </p:txBody>
      </p:sp>
      <p:pic>
        <p:nvPicPr>
          <p:cNvPr id="246" name="Google Shape;246;g166e867460a_0_143"/>
          <p:cNvPicPr preferRelativeResize="0"/>
          <p:nvPr/>
        </p:nvPicPr>
        <p:blipFill rotWithShape="1">
          <a:blip r:embed="rId3">
            <a:alphaModFix/>
          </a:blip>
          <a:srcRect b="0" l="0" r="0" t="0"/>
          <a:stretch/>
        </p:blipFill>
        <p:spPr>
          <a:xfrm>
            <a:off x="65587" y="6373625"/>
            <a:ext cx="2148279" cy="461665"/>
          </a:xfrm>
          <a:prstGeom prst="rect">
            <a:avLst/>
          </a:prstGeom>
          <a:noFill/>
          <a:ln>
            <a:noFill/>
          </a:ln>
        </p:spPr>
      </p:pic>
      <p:grpSp>
        <p:nvGrpSpPr>
          <p:cNvPr id="247" name="Google Shape;247;g166e867460a_0_143"/>
          <p:cNvGrpSpPr/>
          <p:nvPr/>
        </p:nvGrpSpPr>
        <p:grpSpPr>
          <a:xfrm>
            <a:off x="9705278" y="6277295"/>
            <a:ext cx="2421135" cy="580740"/>
            <a:chOff x="408949" y="5674079"/>
            <a:chExt cx="2421135" cy="580740"/>
          </a:xfrm>
        </p:grpSpPr>
        <p:sp>
          <p:nvSpPr>
            <p:cNvPr id="248" name="Google Shape;248;g166e867460a_0_143"/>
            <p:cNvSpPr txBox="1"/>
            <p:nvPr/>
          </p:nvSpPr>
          <p:spPr>
            <a:xfrm>
              <a:off x="408949" y="5793119"/>
              <a:ext cx="2152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B22D4D"/>
                  </a:solidFill>
                  <a:latin typeface="Calibri"/>
                  <a:ea typeface="Calibri"/>
                  <a:cs typeface="Calibri"/>
                  <a:sym typeface="Calibri"/>
                </a:rPr>
                <a:t>Regional  Bilingual Education Resource Network (RBERN)</a:t>
              </a:r>
              <a:endParaRPr/>
            </a:p>
          </p:txBody>
        </p:sp>
        <p:pic>
          <p:nvPicPr>
            <p:cNvPr id="249" name="Google Shape;249;g166e867460a_0_143"/>
            <p:cNvPicPr preferRelativeResize="0"/>
            <p:nvPr/>
          </p:nvPicPr>
          <p:blipFill rotWithShape="1">
            <a:blip r:embed="rId4">
              <a:alphaModFix/>
            </a:blip>
            <a:srcRect b="0" l="0" r="0" t="0"/>
            <a:stretch/>
          </p:blipFill>
          <p:spPr>
            <a:xfrm>
              <a:off x="2293114" y="5674079"/>
              <a:ext cx="536970" cy="536970"/>
            </a:xfrm>
            <a:prstGeom prst="rect">
              <a:avLst/>
            </a:prstGeom>
            <a:noFill/>
            <a:ln>
              <a:noFill/>
            </a:ln>
          </p:spPr>
        </p:pic>
      </p:grpSp>
      <p:sp>
        <p:nvSpPr>
          <p:cNvPr id="250" name="Google Shape;250;g166e867460a_0_143"/>
          <p:cNvSpPr txBox="1"/>
          <p:nvPr/>
        </p:nvSpPr>
        <p:spPr>
          <a:xfrm>
            <a:off x="1332150" y="1786625"/>
            <a:ext cx="9527700" cy="45870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SzPts val="2400"/>
              <a:buFont typeface="Calibri"/>
              <a:buAutoNum type="arabicPeriod"/>
            </a:pPr>
            <a:r>
              <a:rPr b="1" lang="en-US" sz="2400">
                <a:latin typeface="Calibri"/>
                <a:ea typeface="Calibri"/>
                <a:cs typeface="Calibri"/>
                <a:sym typeface="Calibri"/>
              </a:rPr>
              <a:t>Create an FSA ID or a Federal Student Aid Identification:</a:t>
            </a:r>
            <a:endParaRPr b="1" sz="2400">
              <a:latin typeface="Calibri"/>
              <a:ea typeface="Calibri"/>
              <a:cs typeface="Calibri"/>
              <a:sym typeface="Calibri"/>
            </a:endParaRPr>
          </a:p>
          <a:p>
            <a:pPr indent="-381000" lvl="1" marL="914400" rtl="0" algn="l">
              <a:spcBef>
                <a:spcPts val="0"/>
              </a:spcBef>
              <a:spcAft>
                <a:spcPts val="0"/>
              </a:spcAft>
              <a:buSzPts val="2400"/>
              <a:buFont typeface="Calibri"/>
              <a:buAutoNum type="alphaLcPeriod"/>
            </a:pPr>
            <a:r>
              <a:rPr b="1" lang="en-US" sz="2400">
                <a:latin typeface="Calibri"/>
                <a:ea typeface="Calibri"/>
                <a:cs typeface="Calibri"/>
                <a:sym typeface="Calibri"/>
              </a:rPr>
              <a:t>Have your SS #</a:t>
            </a:r>
            <a:endParaRPr b="1" sz="2400">
              <a:latin typeface="Calibri"/>
              <a:ea typeface="Calibri"/>
              <a:cs typeface="Calibri"/>
              <a:sym typeface="Calibri"/>
            </a:endParaRPr>
          </a:p>
          <a:p>
            <a:pPr indent="-381000" lvl="1" marL="914400" rtl="0" algn="l">
              <a:spcBef>
                <a:spcPts val="0"/>
              </a:spcBef>
              <a:spcAft>
                <a:spcPts val="0"/>
              </a:spcAft>
              <a:buSzPts val="2400"/>
              <a:buFont typeface="Calibri"/>
              <a:buAutoNum type="alphaLcPeriod"/>
            </a:pPr>
            <a:r>
              <a:rPr b="1" lang="en-US" sz="2400">
                <a:latin typeface="Calibri"/>
                <a:ea typeface="Calibri"/>
                <a:cs typeface="Calibri"/>
                <a:sym typeface="Calibri"/>
              </a:rPr>
              <a:t>Have a Computer or Mobile Phone (Download the APP) </a:t>
            </a:r>
            <a:endParaRPr b="1" sz="2400">
              <a:latin typeface="Calibri"/>
              <a:ea typeface="Calibri"/>
              <a:cs typeface="Calibri"/>
              <a:sym typeface="Calibri"/>
            </a:endParaRPr>
          </a:p>
          <a:p>
            <a:pPr indent="-381000" lvl="1" marL="914400" rtl="0" algn="l">
              <a:spcBef>
                <a:spcPts val="0"/>
              </a:spcBef>
              <a:spcAft>
                <a:spcPts val="0"/>
              </a:spcAft>
              <a:buSzPts val="2400"/>
              <a:buFont typeface="Calibri"/>
              <a:buAutoNum type="alphaLcPeriod"/>
            </a:pPr>
            <a:r>
              <a:rPr b="1" lang="en-US" sz="2400">
                <a:latin typeface="Calibri"/>
                <a:ea typeface="Calibri"/>
                <a:cs typeface="Calibri"/>
                <a:sym typeface="Calibri"/>
              </a:rPr>
              <a:t>A personal email address</a:t>
            </a:r>
            <a:endParaRPr b="1" sz="2400">
              <a:latin typeface="Calibri"/>
              <a:ea typeface="Calibri"/>
              <a:cs typeface="Calibri"/>
              <a:sym typeface="Calibri"/>
            </a:endParaRPr>
          </a:p>
          <a:p>
            <a:pPr indent="-381000" lvl="0" marL="457200" rtl="0" algn="l">
              <a:spcBef>
                <a:spcPts val="0"/>
              </a:spcBef>
              <a:spcAft>
                <a:spcPts val="0"/>
              </a:spcAft>
              <a:buSzPts val="2400"/>
              <a:buFont typeface="Calibri"/>
              <a:buAutoNum type="arabicPeriod"/>
            </a:pPr>
            <a:r>
              <a:rPr b="1" lang="en-US" sz="2400">
                <a:latin typeface="Calibri"/>
                <a:ea typeface="Calibri"/>
                <a:cs typeface="Calibri"/>
                <a:sym typeface="Calibri"/>
              </a:rPr>
              <a:t>How are you filing - as a </a:t>
            </a:r>
            <a:r>
              <a:rPr b="1" lang="en-US" sz="2400" u="sng">
                <a:solidFill>
                  <a:schemeClr val="hlink"/>
                </a:solidFill>
                <a:latin typeface="Calibri"/>
                <a:ea typeface="Calibri"/>
                <a:cs typeface="Calibri"/>
                <a:sym typeface="Calibri"/>
                <a:hlinkClick r:id="rId5"/>
              </a:rPr>
              <a:t>dependent or independent student</a:t>
            </a:r>
            <a:endParaRPr b="1" sz="2400">
              <a:latin typeface="Calibri"/>
              <a:ea typeface="Calibri"/>
              <a:cs typeface="Calibri"/>
              <a:sym typeface="Calibri"/>
            </a:endParaRPr>
          </a:p>
          <a:p>
            <a:pPr indent="-381000" lvl="1" marL="914400" rtl="0" algn="l">
              <a:spcBef>
                <a:spcPts val="0"/>
              </a:spcBef>
              <a:spcAft>
                <a:spcPts val="0"/>
              </a:spcAft>
              <a:buSzPts val="2400"/>
              <a:buFont typeface="Calibri"/>
              <a:buAutoNum type="alphaLcPeriod"/>
            </a:pPr>
            <a:r>
              <a:rPr b="1" lang="en-US" sz="2400">
                <a:latin typeface="Calibri"/>
                <a:ea typeface="Calibri"/>
                <a:cs typeface="Calibri"/>
                <a:sym typeface="Calibri"/>
              </a:rPr>
              <a:t>This is determined by whether or not you as a student were claimed in your parents’ income tax papers when they filed. </a:t>
            </a:r>
            <a:endParaRPr b="1" sz="2400">
              <a:latin typeface="Calibri"/>
              <a:ea typeface="Calibri"/>
              <a:cs typeface="Calibri"/>
              <a:sym typeface="Calibri"/>
            </a:endParaRPr>
          </a:p>
          <a:p>
            <a:pPr indent="-381000" lvl="0" marL="457200" rtl="0" algn="l">
              <a:spcBef>
                <a:spcPts val="0"/>
              </a:spcBef>
              <a:spcAft>
                <a:spcPts val="0"/>
              </a:spcAft>
              <a:buSzPts val="2400"/>
              <a:buFont typeface="Calibri"/>
              <a:buAutoNum type="arabicPeriod"/>
            </a:pPr>
            <a:r>
              <a:rPr b="1" lang="en-US" sz="2400">
                <a:latin typeface="Calibri"/>
                <a:ea typeface="Calibri"/>
                <a:cs typeface="Calibri"/>
                <a:sym typeface="Calibri"/>
              </a:rPr>
              <a:t>Keep FSA ID information to one person (No sharing of SS # or emails).</a:t>
            </a:r>
            <a:endParaRPr b="1" sz="2400">
              <a:latin typeface="Calibri"/>
              <a:ea typeface="Calibri"/>
              <a:cs typeface="Calibri"/>
              <a:sym typeface="Calibri"/>
            </a:endParaRPr>
          </a:p>
          <a:p>
            <a:pPr indent="-381000" lvl="1" marL="914400" rtl="0" algn="l">
              <a:spcBef>
                <a:spcPts val="0"/>
              </a:spcBef>
              <a:spcAft>
                <a:spcPts val="0"/>
              </a:spcAft>
              <a:buSzPts val="2400"/>
              <a:buFont typeface="Calibri"/>
              <a:buAutoNum type="alphaLcPeriod"/>
            </a:pPr>
            <a:r>
              <a:rPr b="1" lang="en-US" sz="2400">
                <a:latin typeface="Calibri"/>
                <a:ea typeface="Calibri"/>
                <a:cs typeface="Calibri"/>
                <a:sym typeface="Calibri"/>
              </a:rPr>
              <a:t>Do not use your school email address - if you do not have one - create an </a:t>
            </a:r>
            <a:r>
              <a:rPr b="1" lang="en-US" sz="2400">
                <a:latin typeface="Calibri"/>
                <a:ea typeface="Calibri"/>
                <a:cs typeface="Calibri"/>
                <a:sym typeface="Calibri"/>
              </a:rPr>
              <a:t>individual</a:t>
            </a:r>
            <a:r>
              <a:rPr b="1" lang="en-US" sz="2400">
                <a:latin typeface="Calibri"/>
                <a:ea typeface="Calibri"/>
                <a:cs typeface="Calibri"/>
                <a:sym typeface="Calibri"/>
              </a:rPr>
              <a:t> personal email for you and a separate one for your parent or parents.</a:t>
            </a:r>
            <a:endParaRPr b="1" sz="2400">
              <a:latin typeface="Calibri"/>
              <a:ea typeface="Calibri"/>
              <a:cs typeface="Calibri"/>
              <a:sym typeface="Calibri"/>
            </a:endParaRPr>
          </a:p>
          <a:p>
            <a:pPr indent="-368300" lvl="0" marL="457200" rtl="0" algn="l">
              <a:spcBef>
                <a:spcPts val="0"/>
              </a:spcBef>
              <a:spcAft>
                <a:spcPts val="0"/>
              </a:spcAft>
              <a:buSzPts val="2200"/>
              <a:buFont typeface="Calibri"/>
              <a:buAutoNum type="arabicPeriod"/>
            </a:pPr>
            <a:r>
              <a:rPr b="1" lang="en-US" sz="2200">
                <a:latin typeface="Calibri"/>
                <a:ea typeface="Calibri"/>
                <a:cs typeface="Calibri"/>
                <a:sym typeface="Calibri"/>
              </a:rPr>
              <a:t>FOLLOW EVERY STEP TO VERIFY / CONFIRM EVERY TIME THAT YOU LOG ON.</a:t>
            </a:r>
            <a:endParaRPr b="1" sz="2200">
              <a:latin typeface="Calibri"/>
              <a:ea typeface="Calibri"/>
              <a:cs typeface="Calibri"/>
              <a:sym typeface="Calibri"/>
            </a:endParaRPr>
          </a:p>
        </p:txBody>
      </p:sp>
      <p:sp>
        <p:nvSpPr>
          <p:cNvPr id="251" name="Google Shape;251;g166e867460a_0_143"/>
          <p:cNvSpPr txBox="1"/>
          <p:nvPr/>
        </p:nvSpPr>
        <p:spPr>
          <a:xfrm>
            <a:off x="4212875" y="1229600"/>
            <a:ext cx="28104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u="sng">
                <a:solidFill>
                  <a:schemeClr val="hlink"/>
                </a:solidFill>
                <a:latin typeface="Calibri"/>
                <a:ea typeface="Calibri"/>
                <a:cs typeface="Calibri"/>
                <a:sym typeface="Calibri"/>
                <a:hlinkClick r:id="rId6"/>
              </a:rPr>
              <a:t>Creating a FSA ID </a:t>
            </a:r>
            <a:endParaRPr sz="30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sp>
        <p:nvSpPr>
          <p:cNvPr id="256" name="Google Shape;256;g166e867460a_0_165"/>
          <p:cNvSpPr/>
          <p:nvPr/>
        </p:nvSpPr>
        <p:spPr>
          <a:xfrm>
            <a:off x="0" y="-383"/>
            <a:ext cx="12192000" cy="516900"/>
          </a:xfrm>
          <a:prstGeom prst="rect">
            <a:avLst/>
          </a:prstGeom>
          <a:solidFill>
            <a:srgbClr val="B22D4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7" name="Google Shape;257;g166e867460a_0_165"/>
          <p:cNvSpPr txBox="1"/>
          <p:nvPr/>
        </p:nvSpPr>
        <p:spPr>
          <a:xfrm>
            <a:off x="0" y="-51125"/>
            <a:ext cx="12192000" cy="11391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b="1" lang="en-US" sz="3600">
                <a:solidFill>
                  <a:schemeClr val="lt1"/>
                </a:solidFill>
              </a:rPr>
              <a:t>Financial Aid: Money For College 101</a:t>
            </a:r>
            <a:endParaRPr b="1" sz="3600">
              <a:solidFill>
                <a:schemeClr val="lt1"/>
              </a:solidFill>
            </a:endParaRPr>
          </a:p>
          <a:p>
            <a:pPr indent="0" lvl="0" marL="0" marR="0" rtl="0" algn="l">
              <a:spcBef>
                <a:spcPts val="0"/>
              </a:spcBef>
              <a:spcAft>
                <a:spcPts val="0"/>
              </a:spcAft>
              <a:buNone/>
            </a:pPr>
            <a:r>
              <a:t/>
            </a:r>
            <a:endParaRPr b="1" i="0" sz="3200" u="none" cap="none" strike="noStrike">
              <a:solidFill>
                <a:schemeClr val="lt1"/>
              </a:solidFill>
              <a:latin typeface="Calibri"/>
              <a:ea typeface="Calibri"/>
              <a:cs typeface="Calibri"/>
              <a:sym typeface="Calibri"/>
            </a:endParaRPr>
          </a:p>
        </p:txBody>
      </p:sp>
      <p:sp>
        <p:nvSpPr>
          <p:cNvPr id="258" name="Google Shape;258;g166e867460a_0_165"/>
          <p:cNvSpPr txBox="1"/>
          <p:nvPr/>
        </p:nvSpPr>
        <p:spPr>
          <a:xfrm>
            <a:off x="65550" y="760463"/>
            <a:ext cx="120609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u="sng">
                <a:solidFill>
                  <a:srgbClr val="990033"/>
                </a:solidFill>
              </a:rPr>
              <a:t>Scholarships - How do I get them?</a:t>
            </a:r>
            <a:endParaRPr sz="1300"/>
          </a:p>
        </p:txBody>
      </p:sp>
      <p:pic>
        <p:nvPicPr>
          <p:cNvPr id="259" name="Google Shape;259;g166e867460a_0_165"/>
          <p:cNvPicPr preferRelativeResize="0"/>
          <p:nvPr/>
        </p:nvPicPr>
        <p:blipFill rotWithShape="1">
          <a:blip r:embed="rId3">
            <a:alphaModFix/>
          </a:blip>
          <a:srcRect b="0" l="0" r="0" t="0"/>
          <a:stretch/>
        </p:blipFill>
        <p:spPr>
          <a:xfrm>
            <a:off x="65587" y="6373625"/>
            <a:ext cx="2148279" cy="461665"/>
          </a:xfrm>
          <a:prstGeom prst="rect">
            <a:avLst/>
          </a:prstGeom>
          <a:noFill/>
          <a:ln>
            <a:noFill/>
          </a:ln>
        </p:spPr>
      </p:pic>
      <p:grpSp>
        <p:nvGrpSpPr>
          <p:cNvPr id="260" name="Google Shape;260;g166e867460a_0_165"/>
          <p:cNvGrpSpPr/>
          <p:nvPr/>
        </p:nvGrpSpPr>
        <p:grpSpPr>
          <a:xfrm>
            <a:off x="9705278" y="6277295"/>
            <a:ext cx="2421135" cy="580740"/>
            <a:chOff x="408949" y="5674079"/>
            <a:chExt cx="2421135" cy="580740"/>
          </a:xfrm>
        </p:grpSpPr>
        <p:sp>
          <p:nvSpPr>
            <p:cNvPr id="261" name="Google Shape;261;g166e867460a_0_165"/>
            <p:cNvSpPr txBox="1"/>
            <p:nvPr/>
          </p:nvSpPr>
          <p:spPr>
            <a:xfrm>
              <a:off x="408949" y="5793119"/>
              <a:ext cx="2152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B22D4D"/>
                  </a:solidFill>
                  <a:latin typeface="Calibri"/>
                  <a:ea typeface="Calibri"/>
                  <a:cs typeface="Calibri"/>
                  <a:sym typeface="Calibri"/>
                </a:rPr>
                <a:t>Regional  Bilingual Education Resource Network (RBERN)</a:t>
              </a:r>
              <a:endParaRPr/>
            </a:p>
          </p:txBody>
        </p:sp>
        <p:pic>
          <p:nvPicPr>
            <p:cNvPr id="262" name="Google Shape;262;g166e867460a_0_165"/>
            <p:cNvPicPr preferRelativeResize="0"/>
            <p:nvPr/>
          </p:nvPicPr>
          <p:blipFill rotWithShape="1">
            <a:blip r:embed="rId4">
              <a:alphaModFix/>
            </a:blip>
            <a:srcRect b="0" l="0" r="0" t="0"/>
            <a:stretch/>
          </p:blipFill>
          <p:spPr>
            <a:xfrm>
              <a:off x="2293114" y="5674079"/>
              <a:ext cx="536970" cy="536970"/>
            </a:xfrm>
            <a:prstGeom prst="rect">
              <a:avLst/>
            </a:prstGeom>
            <a:noFill/>
            <a:ln>
              <a:noFill/>
            </a:ln>
          </p:spPr>
        </p:pic>
      </p:grpSp>
      <p:sp>
        <p:nvSpPr>
          <p:cNvPr id="263" name="Google Shape;263;g166e867460a_0_165"/>
          <p:cNvSpPr txBox="1"/>
          <p:nvPr/>
        </p:nvSpPr>
        <p:spPr>
          <a:xfrm>
            <a:off x="487650" y="1769150"/>
            <a:ext cx="6833400" cy="4149900"/>
          </a:xfrm>
          <a:prstGeom prst="rect">
            <a:avLst/>
          </a:prstGeom>
          <a:noFill/>
          <a:ln>
            <a:noFill/>
          </a:ln>
        </p:spPr>
        <p:txBody>
          <a:bodyPr anchorCtr="0" anchor="t" bIns="45700" lIns="91425" spcFirstLastPara="1" rIns="91425" wrap="square" tIns="45700">
            <a:spAutoFit/>
          </a:bodyPr>
          <a:lstStyle/>
          <a:p>
            <a:pPr indent="0" lvl="0" marL="0" rtl="0" algn="l">
              <a:lnSpc>
                <a:spcPct val="150000"/>
              </a:lnSpc>
              <a:spcBef>
                <a:spcPts val="0"/>
              </a:spcBef>
              <a:spcAft>
                <a:spcPts val="0"/>
              </a:spcAft>
              <a:buNone/>
            </a:pPr>
            <a:r>
              <a:rPr b="1" lang="en-US" sz="2636">
                <a:solidFill>
                  <a:srgbClr val="0000CC"/>
                </a:solidFill>
              </a:rPr>
              <a:t>Four TYPES OF SCHOLARSHIPS: </a:t>
            </a:r>
            <a:endParaRPr b="1" sz="2636">
              <a:solidFill>
                <a:schemeClr val="dk1"/>
              </a:solidFill>
            </a:endParaRPr>
          </a:p>
          <a:p>
            <a:pPr indent="-373002" lvl="0" marL="457200" rtl="0" algn="l">
              <a:lnSpc>
                <a:spcPct val="150000"/>
              </a:lnSpc>
              <a:spcBef>
                <a:spcPts val="0"/>
              </a:spcBef>
              <a:spcAft>
                <a:spcPts val="0"/>
              </a:spcAft>
              <a:buClr>
                <a:schemeClr val="dk1"/>
              </a:buClr>
              <a:buSzPts val="2636"/>
              <a:buChar char="•"/>
            </a:pPr>
            <a:r>
              <a:rPr b="1" lang="en-US" sz="2636">
                <a:solidFill>
                  <a:schemeClr val="dk1"/>
                </a:solidFill>
              </a:rPr>
              <a:t>Need-based scholarships</a:t>
            </a:r>
            <a:endParaRPr b="1" sz="2636">
              <a:solidFill>
                <a:schemeClr val="dk1"/>
              </a:solidFill>
            </a:endParaRPr>
          </a:p>
          <a:p>
            <a:pPr indent="-373002" lvl="0" marL="457200" rtl="0" algn="l">
              <a:lnSpc>
                <a:spcPct val="150000"/>
              </a:lnSpc>
              <a:spcBef>
                <a:spcPts val="0"/>
              </a:spcBef>
              <a:spcAft>
                <a:spcPts val="0"/>
              </a:spcAft>
              <a:buClr>
                <a:schemeClr val="dk1"/>
              </a:buClr>
              <a:buSzPts val="2636"/>
              <a:buChar char="•"/>
            </a:pPr>
            <a:r>
              <a:rPr b="1" lang="en-US" sz="2636">
                <a:solidFill>
                  <a:schemeClr val="dk1"/>
                </a:solidFill>
              </a:rPr>
              <a:t>Merit-based scholarships: Academic, Artistic, and Athletic, etc.</a:t>
            </a:r>
            <a:endParaRPr b="1" sz="2636">
              <a:solidFill>
                <a:schemeClr val="dk1"/>
              </a:solidFill>
            </a:endParaRPr>
          </a:p>
          <a:p>
            <a:pPr indent="-373002" lvl="0" marL="457200" rtl="0" algn="l">
              <a:lnSpc>
                <a:spcPct val="150000"/>
              </a:lnSpc>
              <a:spcBef>
                <a:spcPts val="0"/>
              </a:spcBef>
              <a:spcAft>
                <a:spcPts val="0"/>
              </a:spcAft>
              <a:buClr>
                <a:schemeClr val="dk1"/>
              </a:buClr>
              <a:buSzPts val="2636"/>
              <a:buChar char="•"/>
            </a:pPr>
            <a:r>
              <a:rPr b="1" lang="en-US" sz="2636">
                <a:solidFill>
                  <a:schemeClr val="dk1"/>
                </a:solidFill>
              </a:rPr>
              <a:t>Demographic-based scholarships for students who meet specific criteria</a:t>
            </a:r>
            <a:endParaRPr b="1" sz="2636">
              <a:solidFill>
                <a:schemeClr val="dk1"/>
              </a:solidFill>
            </a:endParaRPr>
          </a:p>
          <a:p>
            <a:pPr indent="-373002" lvl="0" marL="457200" rtl="0" algn="l">
              <a:lnSpc>
                <a:spcPct val="150000"/>
              </a:lnSpc>
              <a:spcBef>
                <a:spcPts val="0"/>
              </a:spcBef>
              <a:spcAft>
                <a:spcPts val="0"/>
              </a:spcAft>
              <a:buClr>
                <a:schemeClr val="dk1"/>
              </a:buClr>
              <a:buSzPts val="2636"/>
              <a:buChar char="•"/>
            </a:pPr>
            <a:r>
              <a:rPr b="1" lang="en-US" sz="2636">
                <a:solidFill>
                  <a:schemeClr val="dk1"/>
                </a:solidFill>
              </a:rPr>
              <a:t>Work-Study</a:t>
            </a:r>
            <a:endParaRPr b="1" sz="800"/>
          </a:p>
        </p:txBody>
      </p:sp>
      <p:pic>
        <p:nvPicPr>
          <p:cNvPr id="264" name="Google Shape;264;g166e867460a_0_165"/>
          <p:cNvPicPr preferRelativeResize="0"/>
          <p:nvPr/>
        </p:nvPicPr>
        <p:blipFill>
          <a:blip r:embed="rId5">
            <a:alphaModFix/>
          </a:blip>
          <a:stretch>
            <a:fillRect/>
          </a:stretch>
        </p:blipFill>
        <p:spPr>
          <a:xfrm>
            <a:off x="7747675" y="1516350"/>
            <a:ext cx="3627650" cy="2277770"/>
          </a:xfrm>
          <a:prstGeom prst="rect">
            <a:avLst/>
          </a:prstGeom>
          <a:noFill/>
          <a:ln>
            <a:noFill/>
          </a:ln>
        </p:spPr>
      </p:pic>
      <p:pic>
        <p:nvPicPr>
          <p:cNvPr id="265" name="Google Shape;265;g166e867460a_0_165"/>
          <p:cNvPicPr preferRelativeResize="0"/>
          <p:nvPr/>
        </p:nvPicPr>
        <p:blipFill>
          <a:blip r:embed="rId6">
            <a:alphaModFix/>
          </a:blip>
          <a:stretch>
            <a:fillRect/>
          </a:stretch>
        </p:blipFill>
        <p:spPr>
          <a:xfrm>
            <a:off x="7647016" y="3995900"/>
            <a:ext cx="3828971" cy="2151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9" name="Shape 269"/>
        <p:cNvGrpSpPr/>
        <p:nvPr/>
      </p:nvGrpSpPr>
      <p:grpSpPr>
        <a:xfrm>
          <a:off x="0" y="0"/>
          <a:ext cx="0" cy="0"/>
          <a:chOff x="0" y="0"/>
          <a:chExt cx="0" cy="0"/>
        </a:xfrm>
      </p:grpSpPr>
      <p:sp>
        <p:nvSpPr>
          <p:cNvPr id="270" name="Google Shape;270;g166e867460a_0_66"/>
          <p:cNvSpPr/>
          <p:nvPr/>
        </p:nvSpPr>
        <p:spPr>
          <a:xfrm>
            <a:off x="0" y="-383"/>
            <a:ext cx="12192000" cy="516900"/>
          </a:xfrm>
          <a:prstGeom prst="rect">
            <a:avLst/>
          </a:prstGeom>
          <a:solidFill>
            <a:srgbClr val="B22D4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1" name="Google Shape;271;g166e867460a_0_66"/>
          <p:cNvSpPr txBox="1"/>
          <p:nvPr/>
        </p:nvSpPr>
        <p:spPr>
          <a:xfrm>
            <a:off x="0" y="-51125"/>
            <a:ext cx="12192000" cy="11391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b="1" lang="en-US" sz="3600">
                <a:solidFill>
                  <a:schemeClr val="lt1"/>
                </a:solidFill>
              </a:rPr>
              <a:t>Financial Aid: Money For College 101</a:t>
            </a:r>
            <a:endParaRPr b="1" sz="3600">
              <a:solidFill>
                <a:schemeClr val="lt1"/>
              </a:solidFill>
            </a:endParaRPr>
          </a:p>
          <a:p>
            <a:pPr indent="0" lvl="0" marL="0" marR="0" rtl="0" algn="l">
              <a:spcBef>
                <a:spcPts val="0"/>
              </a:spcBef>
              <a:spcAft>
                <a:spcPts val="0"/>
              </a:spcAft>
              <a:buNone/>
            </a:pPr>
            <a:r>
              <a:t/>
            </a:r>
            <a:endParaRPr b="1" i="0" sz="3200" u="none" cap="none" strike="noStrike">
              <a:solidFill>
                <a:schemeClr val="lt1"/>
              </a:solidFill>
              <a:latin typeface="Calibri"/>
              <a:ea typeface="Calibri"/>
              <a:cs typeface="Calibri"/>
              <a:sym typeface="Calibri"/>
            </a:endParaRPr>
          </a:p>
        </p:txBody>
      </p:sp>
      <p:sp>
        <p:nvSpPr>
          <p:cNvPr id="272" name="Google Shape;272;g166e867460a_0_66"/>
          <p:cNvSpPr txBox="1"/>
          <p:nvPr/>
        </p:nvSpPr>
        <p:spPr>
          <a:xfrm>
            <a:off x="65550" y="760463"/>
            <a:ext cx="120609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u="sng">
                <a:solidFill>
                  <a:srgbClr val="990033"/>
                </a:solidFill>
              </a:rPr>
              <a:t>Are there any New York State Aid?</a:t>
            </a:r>
            <a:endParaRPr sz="1300"/>
          </a:p>
        </p:txBody>
      </p:sp>
      <p:pic>
        <p:nvPicPr>
          <p:cNvPr id="273" name="Google Shape;273;g166e867460a_0_66"/>
          <p:cNvPicPr preferRelativeResize="0"/>
          <p:nvPr/>
        </p:nvPicPr>
        <p:blipFill rotWithShape="1">
          <a:blip r:embed="rId3">
            <a:alphaModFix/>
          </a:blip>
          <a:srcRect b="0" l="0" r="0" t="0"/>
          <a:stretch/>
        </p:blipFill>
        <p:spPr>
          <a:xfrm>
            <a:off x="65587" y="6373625"/>
            <a:ext cx="2148279" cy="461665"/>
          </a:xfrm>
          <a:prstGeom prst="rect">
            <a:avLst/>
          </a:prstGeom>
          <a:noFill/>
          <a:ln>
            <a:noFill/>
          </a:ln>
        </p:spPr>
      </p:pic>
      <p:grpSp>
        <p:nvGrpSpPr>
          <p:cNvPr id="274" name="Google Shape;274;g166e867460a_0_66"/>
          <p:cNvGrpSpPr/>
          <p:nvPr/>
        </p:nvGrpSpPr>
        <p:grpSpPr>
          <a:xfrm>
            <a:off x="9705278" y="6277295"/>
            <a:ext cx="2421135" cy="580740"/>
            <a:chOff x="408949" y="5674079"/>
            <a:chExt cx="2421135" cy="580740"/>
          </a:xfrm>
        </p:grpSpPr>
        <p:sp>
          <p:nvSpPr>
            <p:cNvPr id="275" name="Google Shape;275;g166e867460a_0_66"/>
            <p:cNvSpPr txBox="1"/>
            <p:nvPr/>
          </p:nvSpPr>
          <p:spPr>
            <a:xfrm>
              <a:off x="408949" y="5793119"/>
              <a:ext cx="2152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B22D4D"/>
                  </a:solidFill>
                  <a:latin typeface="Calibri"/>
                  <a:ea typeface="Calibri"/>
                  <a:cs typeface="Calibri"/>
                  <a:sym typeface="Calibri"/>
                </a:rPr>
                <a:t>Regional  Bilingual Education Resource Network (RBERN)</a:t>
              </a:r>
              <a:endParaRPr/>
            </a:p>
          </p:txBody>
        </p:sp>
        <p:pic>
          <p:nvPicPr>
            <p:cNvPr id="276" name="Google Shape;276;g166e867460a_0_66"/>
            <p:cNvPicPr preferRelativeResize="0"/>
            <p:nvPr/>
          </p:nvPicPr>
          <p:blipFill rotWithShape="1">
            <a:blip r:embed="rId4">
              <a:alphaModFix/>
            </a:blip>
            <a:srcRect b="0" l="0" r="0" t="0"/>
            <a:stretch/>
          </p:blipFill>
          <p:spPr>
            <a:xfrm>
              <a:off x="2293114" y="5674079"/>
              <a:ext cx="536970" cy="536970"/>
            </a:xfrm>
            <a:prstGeom prst="rect">
              <a:avLst/>
            </a:prstGeom>
            <a:noFill/>
            <a:ln>
              <a:noFill/>
            </a:ln>
          </p:spPr>
        </p:pic>
      </p:grpSp>
      <p:sp>
        <p:nvSpPr>
          <p:cNvPr id="277" name="Google Shape;277;g166e867460a_0_66"/>
          <p:cNvSpPr txBox="1"/>
          <p:nvPr/>
        </p:nvSpPr>
        <p:spPr>
          <a:xfrm>
            <a:off x="1000125" y="1439450"/>
            <a:ext cx="10357200" cy="4094400"/>
          </a:xfrm>
          <a:prstGeom prst="rect">
            <a:avLst/>
          </a:prstGeom>
          <a:noFill/>
          <a:ln>
            <a:noFill/>
          </a:ln>
        </p:spPr>
        <p:txBody>
          <a:bodyPr anchorCtr="0" anchor="t" bIns="45700" lIns="91425" spcFirstLastPara="1" rIns="91425" wrap="square" tIns="45700">
            <a:spAutoFit/>
          </a:bodyPr>
          <a:lstStyle/>
          <a:p>
            <a:pPr indent="0" lvl="0" marL="0" rtl="0" algn="ctr">
              <a:lnSpc>
                <a:spcPct val="110000"/>
              </a:lnSpc>
              <a:spcBef>
                <a:spcPts val="0"/>
              </a:spcBef>
              <a:spcAft>
                <a:spcPts val="0"/>
              </a:spcAft>
              <a:buNone/>
            </a:pPr>
            <a:r>
              <a:rPr lang="en-US" sz="3600" u="sng">
                <a:solidFill>
                  <a:srgbClr val="0000FF"/>
                </a:solidFill>
                <a:hlinkClick r:id="rId5">
                  <a:extLst>
                    <a:ext uri="{A12FA001-AC4F-418D-AE19-62706E023703}">
                      <ahyp:hlinkClr val="tx"/>
                    </a:ext>
                  </a:extLst>
                </a:hlinkClick>
              </a:rPr>
              <a:t>The New York State Tuition Assistance Program</a:t>
            </a:r>
            <a:endParaRPr sz="3600">
              <a:solidFill>
                <a:srgbClr val="0000FF"/>
              </a:solidFill>
            </a:endParaRPr>
          </a:p>
          <a:p>
            <a:pPr indent="0" lvl="0" marL="0" rtl="0" algn="ctr">
              <a:lnSpc>
                <a:spcPct val="110000"/>
              </a:lnSpc>
              <a:spcBef>
                <a:spcPts val="0"/>
              </a:spcBef>
              <a:spcAft>
                <a:spcPts val="0"/>
              </a:spcAft>
              <a:buNone/>
            </a:pPr>
            <a:r>
              <a:t/>
            </a:r>
            <a:endParaRPr sz="800"/>
          </a:p>
          <a:p>
            <a:pPr indent="0" lvl="0" marL="0" rtl="0" algn="ctr">
              <a:lnSpc>
                <a:spcPct val="110000"/>
              </a:lnSpc>
              <a:spcBef>
                <a:spcPts val="0"/>
              </a:spcBef>
              <a:spcAft>
                <a:spcPts val="0"/>
              </a:spcAft>
              <a:buClr>
                <a:schemeClr val="dk1"/>
              </a:buClr>
              <a:buSzPts val="3500"/>
              <a:buFont typeface="Arial"/>
              <a:buNone/>
            </a:pPr>
            <a:r>
              <a:rPr b="1" lang="en-US" sz="3000" u="sng">
                <a:solidFill>
                  <a:srgbClr val="0000CC"/>
                </a:solidFill>
                <a:hlinkClick r:id="rId6">
                  <a:extLst>
                    <a:ext uri="{A12FA001-AC4F-418D-AE19-62706E023703}">
                      <ahyp:hlinkClr val="tx"/>
                    </a:ext>
                  </a:extLst>
                </a:hlinkClick>
              </a:rPr>
              <a:t>NYS Excelsior Scholarship Program</a:t>
            </a:r>
            <a:endParaRPr b="1" sz="3000">
              <a:solidFill>
                <a:srgbClr val="0000CC"/>
              </a:solidFill>
            </a:endParaRPr>
          </a:p>
          <a:p>
            <a:pPr indent="0" lvl="0" marL="0" rtl="0" algn="ctr">
              <a:lnSpc>
                <a:spcPct val="110000"/>
              </a:lnSpc>
              <a:spcBef>
                <a:spcPts val="0"/>
              </a:spcBef>
              <a:spcAft>
                <a:spcPts val="0"/>
              </a:spcAft>
              <a:buClr>
                <a:schemeClr val="dk1"/>
              </a:buClr>
              <a:buSzPts val="3500"/>
              <a:buFont typeface="Arial"/>
              <a:buNone/>
            </a:pPr>
            <a:r>
              <a:t/>
            </a:r>
            <a:endParaRPr>
              <a:solidFill>
                <a:schemeClr val="dk1"/>
              </a:solidFill>
            </a:endParaRPr>
          </a:p>
          <a:p>
            <a:pPr indent="-381047" lvl="0" marL="457200" rtl="0" algn="l">
              <a:lnSpc>
                <a:spcPct val="120000"/>
              </a:lnSpc>
              <a:spcBef>
                <a:spcPts val="0"/>
              </a:spcBef>
              <a:spcAft>
                <a:spcPts val="0"/>
              </a:spcAft>
              <a:buClr>
                <a:schemeClr val="dk1"/>
              </a:buClr>
              <a:buSzPts val="2400"/>
              <a:buChar char="●"/>
            </a:pPr>
            <a:r>
              <a:rPr b="1" lang="en-US" sz="2400">
                <a:solidFill>
                  <a:schemeClr val="dk1"/>
                </a:solidFill>
                <a:highlight>
                  <a:schemeClr val="lt1"/>
                </a:highlight>
              </a:rPr>
              <a:t>The Excelsior Scholarship, in combination with other student financial aid programs, allows students to attend a SUNY or CUNY college tuition-free. </a:t>
            </a:r>
            <a:endParaRPr b="1" sz="2400">
              <a:solidFill>
                <a:schemeClr val="dk1"/>
              </a:solidFill>
              <a:highlight>
                <a:schemeClr val="lt1"/>
              </a:highlight>
            </a:endParaRPr>
          </a:p>
          <a:p>
            <a:pPr indent="-381047" lvl="0" marL="457200" rtl="0" algn="l">
              <a:lnSpc>
                <a:spcPct val="120000"/>
              </a:lnSpc>
              <a:spcBef>
                <a:spcPts val="0"/>
              </a:spcBef>
              <a:spcAft>
                <a:spcPts val="0"/>
              </a:spcAft>
              <a:buClr>
                <a:schemeClr val="dk1"/>
              </a:buClr>
              <a:buSzPts val="2400"/>
              <a:buChar char="●"/>
            </a:pPr>
            <a:r>
              <a:rPr b="1" lang="en-US" sz="2400">
                <a:solidFill>
                  <a:schemeClr val="dk1"/>
                </a:solidFill>
                <a:highlight>
                  <a:schemeClr val="lt1"/>
                </a:highlight>
              </a:rPr>
              <a:t>The program covers tuition for eligible SUNY and CUNY students. </a:t>
            </a:r>
            <a:endParaRPr b="1" sz="2400">
              <a:solidFill>
                <a:schemeClr val="dk1"/>
              </a:solidFill>
              <a:highlight>
                <a:schemeClr val="lt1"/>
              </a:highlight>
            </a:endParaRPr>
          </a:p>
          <a:p>
            <a:pPr indent="-381047" lvl="0" marL="457200" rtl="0" algn="l">
              <a:spcBef>
                <a:spcPts val="0"/>
              </a:spcBef>
              <a:spcAft>
                <a:spcPts val="0"/>
              </a:spcAft>
              <a:buClr>
                <a:schemeClr val="dk1"/>
              </a:buClr>
              <a:buSzPts val="2400"/>
              <a:buChar char="●"/>
            </a:pPr>
            <a:r>
              <a:rPr b="1" lang="en-US" sz="2400">
                <a:solidFill>
                  <a:schemeClr val="dk1"/>
                </a:solidFill>
                <a:highlight>
                  <a:schemeClr val="lt1"/>
                </a:highlight>
              </a:rPr>
              <a:t>For the 2022-23 academic year, families who earned $125,000 or less in the tax year 2019 or 2020 are eligible to apply.</a:t>
            </a:r>
            <a:endParaRPr sz="2400"/>
          </a:p>
        </p:txBody>
      </p:sp>
      <p:sp>
        <p:nvSpPr>
          <p:cNvPr id="278" name="Google Shape;278;g166e867460a_0_66"/>
          <p:cNvSpPr txBox="1"/>
          <p:nvPr/>
        </p:nvSpPr>
        <p:spPr>
          <a:xfrm>
            <a:off x="1802900" y="5681188"/>
            <a:ext cx="8131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000">
                <a:solidFill>
                  <a:srgbClr val="7A0019"/>
                </a:solidFill>
                <a:latin typeface="Calibri"/>
                <a:ea typeface="Calibri"/>
                <a:cs typeface="Calibri"/>
                <a:sym typeface="Calibri"/>
              </a:rPr>
              <a:t>FAFSA APPLICATION MUST BE COMPLETED FIRST</a:t>
            </a:r>
            <a:endParaRPr b="1" sz="3000">
              <a:solidFill>
                <a:srgbClr val="7A0019"/>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2" name="Shape 282"/>
        <p:cNvGrpSpPr/>
        <p:nvPr/>
      </p:nvGrpSpPr>
      <p:grpSpPr>
        <a:xfrm>
          <a:off x="0" y="0"/>
          <a:ext cx="0" cy="0"/>
          <a:chOff x="0" y="0"/>
          <a:chExt cx="0" cy="0"/>
        </a:xfrm>
      </p:grpSpPr>
      <p:sp>
        <p:nvSpPr>
          <p:cNvPr id="283" name="Google Shape;283;g166e867460a_0_154"/>
          <p:cNvSpPr/>
          <p:nvPr/>
        </p:nvSpPr>
        <p:spPr>
          <a:xfrm>
            <a:off x="0" y="-383"/>
            <a:ext cx="12192000" cy="516900"/>
          </a:xfrm>
          <a:prstGeom prst="rect">
            <a:avLst/>
          </a:prstGeom>
          <a:solidFill>
            <a:srgbClr val="B22D4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4" name="Google Shape;284;g166e867460a_0_154"/>
          <p:cNvSpPr txBox="1"/>
          <p:nvPr/>
        </p:nvSpPr>
        <p:spPr>
          <a:xfrm>
            <a:off x="0" y="-51125"/>
            <a:ext cx="12192000" cy="11391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b="1" lang="en-US" sz="3600">
                <a:solidFill>
                  <a:schemeClr val="lt1"/>
                </a:solidFill>
              </a:rPr>
              <a:t>Financial Aid: Money For College 101</a:t>
            </a:r>
            <a:endParaRPr b="1" sz="3600">
              <a:solidFill>
                <a:schemeClr val="lt1"/>
              </a:solidFill>
            </a:endParaRPr>
          </a:p>
          <a:p>
            <a:pPr indent="0" lvl="0" marL="0" marR="0" rtl="0" algn="l">
              <a:spcBef>
                <a:spcPts val="0"/>
              </a:spcBef>
              <a:spcAft>
                <a:spcPts val="0"/>
              </a:spcAft>
              <a:buNone/>
            </a:pPr>
            <a:r>
              <a:t/>
            </a:r>
            <a:endParaRPr b="1" i="0" sz="3200" u="none" cap="none" strike="noStrike">
              <a:solidFill>
                <a:schemeClr val="lt1"/>
              </a:solidFill>
              <a:latin typeface="Calibri"/>
              <a:ea typeface="Calibri"/>
              <a:cs typeface="Calibri"/>
              <a:sym typeface="Calibri"/>
            </a:endParaRPr>
          </a:p>
        </p:txBody>
      </p:sp>
      <p:sp>
        <p:nvSpPr>
          <p:cNvPr id="285" name="Google Shape;285;g166e867460a_0_154"/>
          <p:cNvSpPr txBox="1"/>
          <p:nvPr/>
        </p:nvSpPr>
        <p:spPr>
          <a:xfrm>
            <a:off x="65550" y="760463"/>
            <a:ext cx="120609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u="sng">
                <a:solidFill>
                  <a:srgbClr val="990033"/>
                </a:solidFill>
              </a:rPr>
              <a:t>What if I am Undocumented, is there any Aid?</a:t>
            </a:r>
            <a:endParaRPr sz="1300"/>
          </a:p>
        </p:txBody>
      </p:sp>
      <p:pic>
        <p:nvPicPr>
          <p:cNvPr id="286" name="Google Shape;286;g166e867460a_0_154"/>
          <p:cNvPicPr preferRelativeResize="0"/>
          <p:nvPr/>
        </p:nvPicPr>
        <p:blipFill rotWithShape="1">
          <a:blip r:embed="rId3">
            <a:alphaModFix/>
          </a:blip>
          <a:srcRect b="0" l="0" r="0" t="0"/>
          <a:stretch/>
        </p:blipFill>
        <p:spPr>
          <a:xfrm>
            <a:off x="65587" y="6373625"/>
            <a:ext cx="2148279" cy="461665"/>
          </a:xfrm>
          <a:prstGeom prst="rect">
            <a:avLst/>
          </a:prstGeom>
          <a:noFill/>
          <a:ln>
            <a:noFill/>
          </a:ln>
        </p:spPr>
      </p:pic>
      <p:grpSp>
        <p:nvGrpSpPr>
          <p:cNvPr id="287" name="Google Shape;287;g166e867460a_0_154"/>
          <p:cNvGrpSpPr/>
          <p:nvPr/>
        </p:nvGrpSpPr>
        <p:grpSpPr>
          <a:xfrm>
            <a:off x="9705278" y="6277295"/>
            <a:ext cx="2421135" cy="580740"/>
            <a:chOff x="408949" y="5674079"/>
            <a:chExt cx="2421135" cy="580740"/>
          </a:xfrm>
        </p:grpSpPr>
        <p:sp>
          <p:nvSpPr>
            <p:cNvPr id="288" name="Google Shape;288;g166e867460a_0_154"/>
            <p:cNvSpPr txBox="1"/>
            <p:nvPr/>
          </p:nvSpPr>
          <p:spPr>
            <a:xfrm>
              <a:off x="408949" y="5793119"/>
              <a:ext cx="2152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B22D4D"/>
                  </a:solidFill>
                  <a:latin typeface="Calibri"/>
                  <a:ea typeface="Calibri"/>
                  <a:cs typeface="Calibri"/>
                  <a:sym typeface="Calibri"/>
                </a:rPr>
                <a:t>Regional  Bilingual Education Resource Network (RBERN)</a:t>
              </a:r>
              <a:endParaRPr/>
            </a:p>
          </p:txBody>
        </p:sp>
        <p:pic>
          <p:nvPicPr>
            <p:cNvPr id="289" name="Google Shape;289;g166e867460a_0_154"/>
            <p:cNvPicPr preferRelativeResize="0"/>
            <p:nvPr/>
          </p:nvPicPr>
          <p:blipFill rotWithShape="1">
            <a:blip r:embed="rId4">
              <a:alphaModFix/>
            </a:blip>
            <a:srcRect b="0" l="0" r="0" t="0"/>
            <a:stretch/>
          </p:blipFill>
          <p:spPr>
            <a:xfrm>
              <a:off x="2293114" y="5674079"/>
              <a:ext cx="536970" cy="536970"/>
            </a:xfrm>
            <a:prstGeom prst="rect">
              <a:avLst/>
            </a:prstGeom>
            <a:noFill/>
            <a:ln>
              <a:noFill/>
            </a:ln>
          </p:spPr>
        </p:pic>
      </p:grpSp>
      <p:sp>
        <p:nvSpPr>
          <p:cNvPr id="290" name="Google Shape;290;g166e867460a_0_154"/>
          <p:cNvSpPr txBox="1"/>
          <p:nvPr/>
        </p:nvSpPr>
        <p:spPr>
          <a:xfrm>
            <a:off x="479075" y="1439450"/>
            <a:ext cx="11197200" cy="5264100"/>
          </a:xfrm>
          <a:prstGeom prst="rect">
            <a:avLst/>
          </a:prstGeom>
          <a:noFill/>
          <a:ln>
            <a:noFill/>
          </a:ln>
        </p:spPr>
        <p:txBody>
          <a:bodyPr anchorCtr="0" anchor="t" bIns="45700" lIns="91425" spcFirstLastPara="1" rIns="91425" wrap="square" tIns="45700">
            <a:spAutoFit/>
          </a:bodyPr>
          <a:lstStyle/>
          <a:p>
            <a:pPr indent="0" lvl="0" marL="0" rtl="0" algn="l">
              <a:lnSpc>
                <a:spcPct val="110000"/>
              </a:lnSpc>
              <a:spcBef>
                <a:spcPts val="0"/>
              </a:spcBef>
              <a:spcAft>
                <a:spcPts val="0"/>
              </a:spcAft>
              <a:buClr>
                <a:schemeClr val="dk1"/>
              </a:buClr>
              <a:buSzPts val="3765"/>
              <a:buFont typeface="Arial"/>
              <a:buNone/>
            </a:pPr>
            <a:r>
              <a:rPr b="1" lang="en-US" sz="2800">
                <a:solidFill>
                  <a:srgbClr val="0000CC"/>
                </a:solidFill>
              </a:rPr>
              <a:t>The NYS DREAM ACT</a:t>
            </a:r>
            <a:r>
              <a:rPr lang="en-US" sz="2800">
                <a:solidFill>
                  <a:schemeClr val="dk1"/>
                </a:solidFill>
              </a:rPr>
              <a:t> opens the doors of financial aid to undocumented students for college. It also provides access to the Excelsior Scholarship, the Tuition Assistance Program (TAP) and other New York State‐administered scholarships.</a:t>
            </a:r>
            <a:endParaRPr sz="2800">
              <a:solidFill>
                <a:schemeClr val="dk1"/>
              </a:solidFill>
            </a:endParaRPr>
          </a:p>
          <a:p>
            <a:pPr indent="0" lvl="0" marL="0" rtl="0" algn="l">
              <a:lnSpc>
                <a:spcPct val="110000"/>
              </a:lnSpc>
              <a:spcBef>
                <a:spcPts val="0"/>
              </a:spcBef>
              <a:spcAft>
                <a:spcPts val="0"/>
              </a:spcAft>
              <a:buClr>
                <a:schemeClr val="dk1"/>
              </a:buClr>
              <a:buSzPts val="1100"/>
              <a:buFont typeface="Arial"/>
              <a:buNone/>
            </a:pPr>
            <a:r>
              <a:t/>
            </a:r>
            <a:endParaRPr sz="2800">
              <a:solidFill>
                <a:schemeClr val="dk1"/>
              </a:solidFill>
            </a:endParaRPr>
          </a:p>
          <a:p>
            <a:pPr indent="0" lvl="0" marL="0" rtl="0" algn="l">
              <a:lnSpc>
                <a:spcPct val="110000"/>
              </a:lnSpc>
              <a:spcBef>
                <a:spcPts val="0"/>
              </a:spcBef>
              <a:spcAft>
                <a:spcPts val="0"/>
              </a:spcAft>
              <a:buClr>
                <a:schemeClr val="dk1"/>
              </a:buClr>
              <a:buSzPts val="3500"/>
              <a:buFont typeface="Arial"/>
              <a:buNone/>
            </a:pPr>
            <a:r>
              <a:rPr lang="en-US" sz="2800">
                <a:solidFill>
                  <a:schemeClr val="dk1"/>
                </a:solidFill>
              </a:rPr>
              <a:t>Some of the New York State‐administered grants and scholarships support their college costs.</a:t>
            </a:r>
            <a:endParaRPr sz="2800">
              <a:solidFill>
                <a:schemeClr val="dk1"/>
              </a:solidFill>
              <a:latin typeface="Calibri"/>
              <a:ea typeface="Calibri"/>
              <a:cs typeface="Calibri"/>
              <a:sym typeface="Calibri"/>
            </a:endParaRPr>
          </a:p>
          <a:p>
            <a:pPr indent="0" lvl="0" marL="0" rtl="0" algn="l">
              <a:lnSpc>
                <a:spcPct val="110000"/>
              </a:lnSpc>
              <a:spcBef>
                <a:spcPts val="0"/>
              </a:spcBef>
              <a:spcAft>
                <a:spcPts val="0"/>
              </a:spcAft>
              <a:buClr>
                <a:schemeClr val="dk1"/>
              </a:buClr>
              <a:buSzPts val="3500"/>
              <a:buFont typeface="Arial"/>
              <a:buNone/>
            </a:pPr>
            <a:r>
              <a:t/>
            </a:r>
            <a:endParaRPr sz="2800">
              <a:solidFill>
                <a:schemeClr val="dk1"/>
              </a:solidFill>
            </a:endParaRPr>
          </a:p>
          <a:p>
            <a:pPr indent="0" lvl="0" marL="0" rtl="0" algn="l">
              <a:lnSpc>
                <a:spcPct val="110000"/>
              </a:lnSpc>
              <a:spcBef>
                <a:spcPts val="0"/>
              </a:spcBef>
              <a:spcAft>
                <a:spcPts val="0"/>
              </a:spcAft>
              <a:buClr>
                <a:schemeClr val="dk1"/>
              </a:buClr>
              <a:buSzPts val="3900"/>
              <a:buFont typeface="Arial"/>
              <a:buNone/>
            </a:pPr>
            <a:r>
              <a:rPr lang="en-US" sz="2800">
                <a:solidFill>
                  <a:schemeClr val="dk1"/>
                </a:solidFill>
              </a:rPr>
              <a:t>To apply to the NYS Dream Act, please visit: </a:t>
            </a:r>
            <a:endParaRPr sz="2800">
              <a:solidFill>
                <a:schemeClr val="dk1"/>
              </a:solidFill>
              <a:latin typeface="Calibri"/>
              <a:ea typeface="Calibri"/>
              <a:cs typeface="Calibri"/>
              <a:sym typeface="Calibri"/>
            </a:endParaRPr>
          </a:p>
          <a:p>
            <a:pPr indent="0" lvl="0" marL="0" rtl="0" algn="l">
              <a:lnSpc>
                <a:spcPct val="110000"/>
              </a:lnSpc>
              <a:spcBef>
                <a:spcPts val="0"/>
              </a:spcBef>
              <a:spcAft>
                <a:spcPts val="0"/>
              </a:spcAft>
              <a:buClr>
                <a:srgbClr val="0070C0"/>
              </a:buClr>
              <a:buSzPts val="3900"/>
              <a:buFont typeface="Arial"/>
              <a:buNone/>
            </a:pPr>
            <a:r>
              <a:rPr b="1" lang="en-US" sz="2800" u="sng">
                <a:solidFill>
                  <a:srgbClr val="0070C0"/>
                </a:solidFill>
                <a:hlinkClick r:id="rId5">
                  <a:extLst>
                    <a:ext uri="{A12FA001-AC4F-418D-AE19-62706E023703}">
                      <ahyp:hlinkClr val="tx"/>
                    </a:ext>
                  </a:extLst>
                </a:hlinkClick>
              </a:rPr>
              <a:t>www.hesc.ny.gov/dream/</a:t>
            </a:r>
            <a:endParaRPr b="1" sz="2800">
              <a:solidFill>
                <a:srgbClr val="0070C0"/>
              </a:solidFill>
            </a:endParaRPr>
          </a:p>
          <a:p>
            <a:pPr indent="0" lvl="0" marL="457200" rtl="0" algn="l">
              <a:spcBef>
                <a:spcPts val="0"/>
              </a:spcBef>
              <a:spcAft>
                <a:spcPts val="0"/>
              </a:spcAft>
              <a:buNone/>
            </a:pPr>
            <a:r>
              <a:t/>
            </a:r>
            <a:endParaRPr sz="2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4" name="Shape 294"/>
        <p:cNvGrpSpPr/>
        <p:nvPr/>
      </p:nvGrpSpPr>
      <p:grpSpPr>
        <a:xfrm>
          <a:off x="0" y="0"/>
          <a:ext cx="0" cy="0"/>
          <a:chOff x="0" y="0"/>
          <a:chExt cx="0" cy="0"/>
        </a:xfrm>
      </p:grpSpPr>
      <p:sp>
        <p:nvSpPr>
          <p:cNvPr id="295" name="Google Shape;295;g16c452e23be_0_20"/>
          <p:cNvSpPr/>
          <p:nvPr/>
        </p:nvSpPr>
        <p:spPr>
          <a:xfrm>
            <a:off x="0" y="-383"/>
            <a:ext cx="12192000" cy="516900"/>
          </a:xfrm>
          <a:prstGeom prst="rect">
            <a:avLst/>
          </a:prstGeom>
          <a:solidFill>
            <a:srgbClr val="B22D4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6" name="Google Shape;296;g16c452e23be_0_20"/>
          <p:cNvSpPr txBox="1"/>
          <p:nvPr/>
        </p:nvSpPr>
        <p:spPr>
          <a:xfrm>
            <a:off x="0" y="-51125"/>
            <a:ext cx="12192000" cy="11391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b="1" lang="en-US" sz="3600">
                <a:solidFill>
                  <a:schemeClr val="lt1"/>
                </a:solidFill>
              </a:rPr>
              <a:t>Financial Aid: Money For College 101</a:t>
            </a:r>
            <a:endParaRPr b="1" sz="3600">
              <a:solidFill>
                <a:schemeClr val="lt1"/>
              </a:solidFill>
            </a:endParaRPr>
          </a:p>
          <a:p>
            <a:pPr indent="0" lvl="0" marL="0" marR="0" rtl="0" algn="l">
              <a:spcBef>
                <a:spcPts val="0"/>
              </a:spcBef>
              <a:spcAft>
                <a:spcPts val="0"/>
              </a:spcAft>
              <a:buNone/>
            </a:pPr>
            <a:r>
              <a:t/>
            </a:r>
            <a:endParaRPr b="1" i="0" sz="3200" u="none" cap="none" strike="noStrike">
              <a:solidFill>
                <a:schemeClr val="lt1"/>
              </a:solidFill>
              <a:latin typeface="Calibri"/>
              <a:ea typeface="Calibri"/>
              <a:cs typeface="Calibri"/>
              <a:sym typeface="Calibri"/>
            </a:endParaRPr>
          </a:p>
        </p:txBody>
      </p:sp>
      <p:sp>
        <p:nvSpPr>
          <p:cNvPr id="297" name="Google Shape;297;g16c452e23be_0_20"/>
          <p:cNvSpPr txBox="1"/>
          <p:nvPr/>
        </p:nvSpPr>
        <p:spPr>
          <a:xfrm>
            <a:off x="65550" y="666338"/>
            <a:ext cx="120609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u="sng">
                <a:solidFill>
                  <a:srgbClr val="990033"/>
                </a:solidFill>
              </a:rPr>
              <a:t>RESOURCES:</a:t>
            </a:r>
            <a:endParaRPr sz="1300"/>
          </a:p>
        </p:txBody>
      </p:sp>
      <p:pic>
        <p:nvPicPr>
          <p:cNvPr id="298" name="Google Shape;298;g16c452e23be_0_20"/>
          <p:cNvPicPr preferRelativeResize="0"/>
          <p:nvPr/>
        </p:nvPicPr>
        <p:blipFill rotWithShape="1">
          <a:blip r:embed="rId3">
            <a:alphaModFix/>
          </a:blip>
          <a:srcRect b="0" l="0" r="0" t="0"/>
          <a:stretch/>
        </p:blipFill>
        <p:spPr>
          <a:xfrm>
            <a:off x="65587" y="6373625"/>
            <a:ext cx="2148279" cy="461665"/>
          </a:xfrm>
          <a:prstGeom prst="rect">
            <a:avLst/>
          </a:prstGeom>
          <a:noFill/>
          <a:ln>
            <a:noFill/>
          </a:ln>
        </p:spPr>
      </p:pic>
      <p:grpSp>
        <p:nvGrpSpPr>
          <p:cNvPr id="299" name="Google Shape;299;g16c452e23be_0_20"/>
          <p:cNvGrpSpPr/>
          <p:nvPr/>
        </p:nvGrpSpPr>
        <p:grpSpPr>
          <a:xfrm>
            <a:off x="9705278" y="6277295"/>
            <a:ext cx="2421135" cy="580740"/>
            <a:chOff x="408949" y="5674079"/>
            <a:chExt cx="2421135" cy="580740"/>
          </a:xfrm>
        </p:grpSpPr>
        <p:sp>
          <p:nvSpPr>
            <p:cNvPr id="300" name="Google Shape;300;g16c452e23be_0_20"/>
            <p:cNvSpPr txBox="1"/>
            <p:nvPr/>
          </p:nvSpPr>
          <p:spPr>
            <a:xfrm>
              <a:off x="408949" y="5793119"/>
              <a:ext cx="2152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B22D4D"/>
                  </a:solidFill>
                  <a:latin typeface="Calibri"/>
                  <a:ea typeface="Calibri"/>
                  <a:cs typeface="Calibri"/>
                  <a:sym typeface="Calibri"/>
                </a:rPr>
                <a:t>Regional  Bilingual Education Resource Network (RBERN)</a:t>
              </a:r>
              <a:endParaRPr/>
            </a:p>
          </p:txBody>
        </p:sp>
        <p:pic>
          <p:nvPicPr>
            <p:cNvPr id="301" name="Google Shape;301;g16c452e23be_0_20"/>
            <p:cNvPicPr preferRelativeResize="0"/>
            <p:nvPr/>
          </p:nvPicPr>
          <p:blipFill rotWithShape="1">
            <a:blip r:embed="rId4">
              <a:alphaModFix/>
            </a:blip>
            <a:srcRect b="0" l="0" r="0" t="0"/>
            <a:stretch/>
          </p:blipFill>
          <p:spPr>
            <a:xfrm>
              <a:off x="2293114" y="5674079"/>
              <a:ext cx="536970" cy="536970"/>
            </a:xfrm>
            <a:prstGeom prst="rect">
              <a:avLst/>
            </a:prstGeom>
            <a:noFill/>
            <a:ln>
              <a:noFill/>
            </a:ln>
          </p:spPr>
        </p:pic>
      </p:grpSp>
      <p:sp>
        <p:nvSpPr>
          <p:cNvPr id="302" name="Google Shape;302;g16c452e23be_0_20"/>
          <p:cNvSpPr txBox="1"/>
          <p:nvPr/>
        </p:nvSpPr>
        <p:spPr>
          <a:xfrm>
            <a:off x="1061000" y="1326825"/>
            <a:ext cx="9735600" cy="4844100"/>
          </a:xfrm>
          <a:prstGeom prst="rect">
            <a:avLst/>
          </a:prstGeom>
          <a:noFill/>
          <a:ln>
            <a:noFill/>
          </a:ln>
        </p:spPr>
        <p:txBody>
          <a:bodyPr anchorCtr="0" anchor="t" bIns="91425" lIns="91425" spcFirstLastPara="1" rIns="91425" wrap="square" tIns="91425">
            <a:spAutoFit/>
          </a:bodyPr>
          <a:lstStyle/>
          <a:p>
            <a:pPr indent="-374650" lvl="0" marL="457200" rtl="0" algn="l">
              <a:lnSpc>
                <a:spcPct val="115000"/>
              </a:lnSpc>
              <a:spcBef>
                <a:spcPts val="0"/>
              </a:spcBef>
              <a:spcAft>
                <a:spcPts val="0"/>
              </a:spcAft>
              <a:buClr>
                <a:schemeClr val="dk1"/>
              </a:buClr>
              <a:buSzPts val="2300"/>
              <a:buChar char="•"/>
            </a:pPr>
            <a:r>
              <a:rPr b="1" lang="en-US" sz="2300">
                <a:solidFill>
                  <a:schemeClr val="dk1"/>
                </a:solidFill>
              </a:rPr>
              <a:t>The College Board:  </a:t>
            </a:r>
            <a:r>
              <a:rPr b="1" lang="en-US" sz="2300" u="sng">
                <a:solidFill>
                  <a:srgbClr val="007542"/>
                </a:solidFill>
                <a:hlinkClick r:id="rId5">
                  <a:extLst>
                    <a:ext uri="{A12FA001-AC4F-418D-AE19-62706E023703}">
                      <ahyp:hlinkClr val="tx"/>
                    </a:ext>
                  </a:extLst>
                </a:hlinkClick>
              </a:rPr>
              <a:t>www.collegeboard.org</a:t>
            </a:r>
            <a:endParaRPr b="1" sz="2300">
              <a:solidFill>
                <a:srgbClr val="007542"/>
              </a:solidFill>
            </a:endParaRPr>
          </a:p>
          <a:p>
            <a:pPr indent="-374650" lvl="0" marL="457200" rtl="0" algn="l">
              <a:lnSpc>
                <a:spcPct val="115000"/>
              </a:lnSpc>
              <a:spcBef>
                <a:spcPts val="1000"/>
              </a:spcBef>
              <a:spcAft>
                <a:spcPts val="0"/>
              </a:spcAft>
              <a:buClr>
                <a:schemeClr val="dk1"/>
              </a:buClr>
              <a:buSzPts val="2300"/>
              <a:buChar char="•"/>
            </a:pPr>
            <a:r>
              <a:rPr b="1" lang="en-US" sz="2300">
                <a:solidFill>
                  <a:schemeClr val="dk1"/>
                </a:solidFill>
              </a:rPr>
              <a:t>CSS Profile:  </a:t>
            </a:r>
            <a:r>
              <a:rPr b="1" lang="en-US" sz="2300" u="sng">
                <a:solidFill>
                  <a:schemeClr val="hlink"/>
                </a:solidFill>
                <a:hlinkClick r:id="rId6"/>
              </a:rPr>
              <a:t>https://cssprofile.collegeboard.org/</a:t>
            </a:r>
            <a:endParaRPr b="1" sz="2300">
              <a:solidFill>
                <a:schemeClr val="dk1"/>
              </a:solidFill>
            </a:endParaRPr>
          </a:p>
          <a:p>
            <a:pPr indent="-374650" lvl="0" marL="457200" rtl="0" algn="l">
              <a:lnSpc>
                <a:spcPct val="115000"/>
              </a:lnSpc>
              <a:spcBef>
                <a:spcPts val="1000"/>
              </a:spcBef>
              <a:spcAft>
                <a:spcPts val="0"/>
              </a:spcAft>
              <a:buClr>
                <a:schemeClr val="dk1"/>
              </a:buClr>
              <a:buSzPts val="2300"/>
              <a:buChar char="•"/>
            </a:pPr>
            <a:r>
              <a:rPr b="1" lang="en-US" sz="2300">
                <a:solidFill>
                  <a:schemeClr val="dk1"/>
                </a:solidFill>
              </a:rPr>
              <a:t>TAP Application:  </a:t>
            </a:r>
            <a:r>
              <a:rPr b="1" lang="en-US" sz="2300" u="sng">
                <a:solidFill>
                  <a:schemeClr val="hlink"/>
                </a:solidFill>
                <a:hlinkClick r:id="rId7"/>
              </a:rPr>
              <a:t>https://www.hesc.ny.gov/pay-for-college/apply-for-financial-aid/nys-tap/apply-for-tap.html</a:t>
            </a:r>
            <a:r>
              <a:rPr b="1" lang="en-US" sz="2300">
                <a:solidFill>
                  <a:schemeClr val="dk1"/>
                </a:solidFill>
              </a:rPr>
              <a:t> </a:t>
            </a:r>
            <a:endParaRPr b="1" sz="2300">
              <a:solidFill>
                <a:schemeClr val="dk1"/>
              </a:solidFill>
            </a:endParaRPr>
          </a:p>
          <a:p>
            <a:pPr indent="-374650" lvl="0" marL="457200" rtl="0" algn="l">
              <a:lnSpc>
                <a:spcPct val="115000"/>
              </a:lnSpc>
              <a:spcBef>
                <a:spcPts val="1000"/>
              </a:spcBef>
              <a:spcAft>
                <a:spcPts val="0"/>
              </a:spcAft>
              <a:buClr>
                <a:schemeClr val="dk1"/>
              </a:buClr>
              <a:buSzPts val="2300"/>
              <a:buChar char="•"/>
            </a:pPr>
            <a:r>
              <a:rPr b="1" lang="en-US" sz="2300">
                <a:solidFill>
                  <a:schemeClr val="dk1"/>
                </a:solidFill>
              </a:rPr>
              <a:t>FAFSA ID:  </a:t>
            </a:r>
            <a:r>
              <a:rPr b="1" lang="en-US" sz="2300" u="sng">
                <a:solidFill>
                  <a:schemeClr val="hlink"/>
                </a:solidFill>
                <a:hlinkClick r:id="rId8"/>
              </a:rPr>
              <a:t>https://studentaid.gov/fsa-id/create-account/launch</a:t>
            </a:r>
            <a:endParaRPr b="1" sz="2300">
              <a:solidFill>
                <a:schemeClr val="dk1"/>
              </a:solidFill>
            </a:endParaRPr>
          </a:p>
          <a:p>
            <a:pPr indent="-374650" lvl="0" marL="457200" rtl="0" algn="l">
              <a:lnSpc>
                <a:spcPct val="115000"/>
              </a:lnSpc>
              <a:spcBef>
                <a:spcPts val="1000"/>
              </a:spcBef>
              <a:spcAft>
                <a:spcPts val="0"/>
              </a:spcAft>
              <a:buClr>
                <a:schemeClr val="dk1"/>
              </a:buClr>
              <a:buSzPts val="2300"/>
              <a:buChar char="•"/>
            </a:pPr>
            <a:r>
              <a:rPr b="1" lang="en-US" sz="2300">
                <a:solidFill>
                  <a:schemeClr val="dk1"/>
                </a:solidFill>
              </a:rPr>
              <a:t>FAFSA Application:  </a:t>
            </a:r>
            <a:r>
              <a:rPr b="1" lang="en-US" sz="2300" u="sng">
                <a:solidFill>
                  <a:schemeClr val="hlink"/>
                </a:solidFill>
                <a:hlinkClick r:id="rId9"/>
              </a:rPr>
              <a:t>https://fafsa.ed.gov/spa/fafsa/#/LOGIN?locale=en_US</a:t>
            </a:r>
            <a:endParaRPr b="1" sz="2300">
              <a:solidFill>
                <a:schemeClr val="dk1"/>
              </a:solidFill>
            </a:endParaRPr>
          </a:p>
          <a:p>
            <a:pPr indent="-374650" lvl="0" marL="457200" rtl="0" algn="l">
              <a:lnSpc>
                <a:spcPct val="115000"/>
              </a:lnSpc>
              <a:spcBef>
                <a:spcPts val="1000"/>
              </a:spcBef>
              <a:spcAft>
                <a:spcPts val="0"/>
              </a:spcAft>
              <a:buClr>
                <a:schemeClr val="dk1"/>
              </a:buClr>
              <a:buSzPts val="2300"/>
              <a:buChar char="•"/>
            </a:pPr>
            <a:r>
              <a:rPr b="1" lang="en-US" sz="2300">
                <a:solidFill>
                  <a:schemeClr val="dk1"/>
                </a:solidFill>
              </a:rPr>
              <a:t>TAP award estimator:  </a:t>
            </a:r>
            <a:r>
              <a:rPr b="1" lang="en-US" sz="2300" u="sng">
                <a:solidFill>
                  <a:schemeClr val="hlink"/>
                </a:solidFill>
                <a:hlinkClick r:id="rId10"/>
              </a:rPr>
              <a:t>TAP Award Estimator</a:t>
            </a:r>
            <a:r>
              <a:rPr b="1" lang="en-US" sz="2300">
                <a:solidFill>
                  <a:schemeClr val="dk1"/>
                </a:solidFill>
              </a:rPr>
              <a:t>. </a:t>
            </a:r>
            <a:endParaRPr b="1" sz="2300">
              <a:solidFill>
                <a:schemeClr val="dk1"/>
              </a:solidFill>
            </a:endParaRPr>
          </a:p>
          <a:p>
            <a:pPr indent="-374650" lvl="0" marL="457200" rtl="0" algn="l">
              <a:lnSpc>
                <a:spcPct val="115000"/>
              </a:lnSpc>
              <a:spcBef>
                <a:spcPts val="0"/>
              </a:spcBef>
              <a:spcAft>
                <a:spcPts val="0"/>
              </a:spcAft>
              <a:buClr>
                <a:schemeClr val="dk1"/>
              </a:buClr>
              <a:buSzPts val="2300"/>
              <a:buChar char="•"/>
            </a:pPr>
            <a:r>
              <a:rPr b="1" lang="en-US" sz="2300">
                <a:solidFill>
                  <a:schemeClr val="dk1"/>
                </a:solidFill>
              </a:rPr>
              <a:t>NYS Grant/Scholarship:     </a:t>
            </a:r>
            <a:r>
              <a:rPr lang="en-US" sz="2300" u="sng">
                <a:solidFill>
                  <a:schemeClr val="hlink"/>
                </a:solidFill>
                <a:hlinkClick r:id="rId11"/>
              </a:rPr>
              <a:t>NYS Excelsior Scholarship Program</a:t>
            </a:r>
            <a:endParaRPr b="1" sz="2300">
              <a:solidFill>
                <a:schemeClr val="hlink"/>
              </a:solidFill>
              <a:uFill>
                <a:noFill/>
              </a:uFill>
              <a:hlinkClick r:id="rId12"/>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6" name="Shape 306"/>
        <p:cNvGrpSpPr/>
        <p:nvPr/>
      </p:nvGrpSpPr>
      <p:grpSpPr>
        <a:xfrm>
          <a:off x="0" y="0"/>
          <a:ext cx="0" cy="0"/>
          <a:chOff x="0" y="0"/>
          <a:chExt cx="0" cy="0"/>
        </a:xfrm>
      </p:grpSpPr>
      <p:sp>
        <p:nvSpPr>
          <p:cNvPr id="307" name="Google Shape;307;g16c452e23be_0_31"/>
          <p:cNvSpPr/>
          <p:nvPr/>
        </p:nvSpPr>
        <p:spPr>
          <a:xfrm>
            <a:off x="0" y="-383"/>
            <a:ext cx="12192000" cy="516900"/>
          </a:xfrm>
          <a:prstGeom prst="rect">
            <a:avLst/>
          </a:prstGeom>
          <a:solidFill>
            <a:srgbClr val="B22D4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8" name="Google Shape;308;g16c452e23be_0_31"/>
          <p:cNvSpPr txBox="1"/>
          <p:nvPr/>
        </p:nvSpPr>
        <p:spPr>
          <a:xfrm>
            <a:off x="0" y="-51125"/>
            <a:ext cx="12192000" cy="11391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b="1" lang="en-US" sz="3600">
                <a:solidFill>
                  <a:schemeClr val="lt1"/>
                </a:solidFill>
              </a:rPr>
              <a:t>Financial Aid: Money For College 101</a:t>
            </a:r>
            <a:endParaRPr b="1" sz="3600">
              <a:solidFill>
                <a:schemeClr val="lt1"/>
              </a:solidFill>
            </a:endParaRPr>
          </a:p>
          <a:p>
            <a:pPr indent="0" lvl="0" marL="0" marR="0" rtl="0" algn="l">
              <a:spcBef>
                <a:spcPts val="0"/>
              </a:spcBef>
              <a:spcAft>
                <a:spcPts val="0"/>
              </a:spcAft>
              <a:buNone/>
            </a:pPr>
            <a:r>
              <a:t/>
            </a:r>
            <a:endParaRPr b="1" i="0" sz="3200" u="none" cap="none" strike="noStrike">
              <a:solidFill>
                <a:schemeClr val="lt1"/>
              </a:solidFill>
              <a:latin typeface="Calibri"/>
              <a:ea typeface="Calibri"/>
              <a:cs typeface="Calibri"/>
              <a:sym typeface="Calibri"/>
            </a:endParaRPr>
          </a:p>
        </p:txBody>
      </p:sp>
      <p:sp>
        <p:nvSpPr>
          <p:cNvPr id="309" name="Google Shape;309;g16c452e23be_0_31"/>
          <p:cNvSpPr txBox="1"/>
          <p:nvPr/>
        </p:nvSpPr>
        <p:spPr>
          <a:xfrm>
            <a:off x="65550" y="760463"/>
            <a:ext cx="120609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u="sng">
                <a:solidFill>
                  <a:srgbClr val="990033"/>
                </a:solidFill>
              </a:rPr>
              <a:t>What is meant by “Expected Family Co</a:t>
            </a:r>
            <a:endParaRPr sz="1300"/>
          </a:p>
        </p:txBody>
      </p:sp>
      <p:pic>
        <p:nvPicPr>
          <p:cNvPr id="310" name="Google Shape;310;g16c452e23be_0_31"/>
          <p:cNvPicPr preferRelativeResize="0"/>
          <p:nvPr/>
        </p:nvPicPr>
        <p:blipFill rotWithShape="1">
          <a:blip r:embed="rId3">
            <a:alphaModFix/>
          </a:blip>
          <a:srcRect b="0" l="0" r="0" t="0"/>
          <a:stretch/>
        </p:blipFill>
        <p:spPr>
          <a:xfrm>
            <a:off x="65587" y="6373625"/>
            <a:ext cx="2148279" cy="461665"/>
          </a:xfrm>
          <a:prstGeom prst="rect">
            <a:avLst/>
          </a:prstGeom>
          <a:noFill/>
          <a:ln>
            <a:noFill/>
          </a:ln>
        </p:spPr>
      </p:pic>
      <p:grpSp>
        <p:nvGrpSpPr>
          <p:cNvPr id="311" name="Google Shape;311;g16c452e23be_0_31"/>
          <p:cNvGrpSpPr/>
          <p:nvPr/>
        </p:nvGrpSpPr>
        <p:grpSpPr>
          <a:xfrm>
            <a:off x="9705278" y="6277295"/>
            <a:ext cx="2421135" cy="580740"/>
            <a:chOff x="408949" y="5674079"/>
            <a:chExt cx="2421135" cy="580740"/>
          </a:xfrm>
        </p:grpSpPr>
        <p:sp>
          <p:nvSpPr>
            <p:cNvPr id="312" name="Google Shape;312;g16c452e23be_0_31"/>
            <p:cNvSpPr txBox="1"/>
            <p:nvPr/>
          </p:nvSpPr>
          <p:spPr>
            <a:xfrm>
              <a:off x="408949" y="5793119"/>
              <a:ext cx="2152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B22D4D"/>
                  </a:solidFill>
                  <a:latin typeface="Calibri"/>
                  <a:ea typeface="Calibri"/>
                  <a:cs typeface="Calibri"/>
                  <a:sym typeface="Calibri"/>
                </a:rPr>
                <a:t>Regional  Bilingual Education Resource Network (RBERN)</a:t>
              </a:r>
              <a:endParaRPr/>
            </a:p>
          </p:txBody>
        </p:sp>
        <p:pic>
          <p:nvPicPr>
            <p:cNvPr id="313" name="Google Shape;313;g16c452e23be_0_31"/>
            <p:cNvPicPr preferRelativeResize="0"/>
            <p:nvPr/>
          </p:nvPicPr>
          <p:blipFill rotWithShape="1">
            <a:blip r:embed="rId4">
              <a:alphaModFix/>
            </a:blip>
            <a:srcRect b="0" l="0" r="0" t="0"/>
            <a:stretch/>
          </p:blipFill>
          <p:spPr>
            <a:xfrm>
              <a:off x="2293114" y="5674079"/>
              <a:ext cx="536970" cy="536970"/>
            </a:xfrm>
            <a:prstGeom prst="rect">
              <a:avLst/>
            </a:prstGeom>
            <a:noFill/>
            <a:ln>
              <a:noFill/>
            </a:ln>
          </p:spPr>
        </p:pic>
      </p:grpSp>
      <p:sp>
        <p:nvSpPr>
          <p:cNvPr id="314" name="Google Shape;314;g16c452e23be_0_31"/>
          <p:cNvSpPr txBox="1"/>
          <p:nvPr/>
        </p:nvSpPr>
        <p:spPr>
          <a:xfrm>
            <a:off x="440575" y="1025375"/>
            <a:ext cx="10974600" cy="5086800"/>
          </a:xfrm>
          <a:prstGeom prst="rect">
            <a:avLst/>
          </a:prstGeom>
          <a:noFill/>
          <a:ln>
            <a:noFill/>
          </a:ln>
        </p:spPr>
        <p:txBody>
          <a:bodyPr anchorCtr="0" anchor="t" bIns="45700" lIns="91425" spcFirstLastPara="1" rIns="91425" wrap="square" tIns="45700">
            <a:normAutofit fontScale="47500"/>
          </a:bodyPr>
          <a:lstStyle/>
          <a:p>
            <a:pPr indent="0" lvl="0" marL="0" rtl="0" algn="l">
              <a:lnSpc>
                <a:spcPct val="90000"/>
              </a:lnSpc>
              <a:spcBef>
                <a:spcPts val="0"/>
              </a:spcBef>
              <a:spcAft>
                <a:spcPts val="0"/>
              </a:spcAft>
              <a:buNone/>
            </a:pPr>
            <a:r>
              <a:t/>
            </a:r>
            <a:endParaRPr sz="1600">
              <a:solidFill>
                <a:srgbClr val="000000"/>
              </a:solidFill>
              <a:latin typeface="Calibri"/>
              <a:ea typeface="Calibri"/>
              <a:cs typeface="Calibri"/>
              <a:sym typeface="Calibri"/>
            </a:endParaRPr>
          </a:p>
          <a:p>
            <a:pPr indent="-337446" lvl="0" marL="457200" rtl="0" algn="l">
              <a:lnSpc>
                <a:spcPct val="90000"/>
              </a:lnSpc>
              <a:spcBef>
                <a:spcPts val="0"/>
              </a:spcBef>
              <a:spcAft>
                <a:spcPts val="0"/>
              </a:spcAft>
              <a:buClr>
                <a:srgbClr val="000000"/>
              </a:buClr>
              <a:buSzPct val="100000"/>
              <a:buChar char="●"/>
            </a:pPr>
            <a:r>
              <a:rPr lang="en-US" sz="4284" u="sng">
                <a:solidFill>
                  <a:srgbClr val="0563C1"/>
                </a:solidFill>
                <a:hlinkClick r:id="rId5">
                  <a:extLst>
                    <a:ext uri="{A12FA001-AC4F-418D-AE19-62706E023703}">
                      <ahyp:hlinkClr val="tx"/>
                    </a:ext>
                  </a:extLst>
                </a:hlinkClick>
              </a:rPr>
              <a:t>NYS Excelsior Scholarship Program</a:t>
            </a:r>
            <a:endParaRPr sz="4284">
              <a:solidFill>
                <a:srgbClr val="000000"/>
              </a:solidFill>
            </a:endParaRPr>
          </a:p>
          <a:p>
            <a:pPr indent="0" lvl="0" marL="457200" rtl="0" algn="l">
              <a:lnSpc>
                <a:spcPct val="90000"/>
              </a:lnSpc>
              <a:spcBef>
                <a:spcPts val="0"/>
              </a:spcBef>
              <a:spcAft>
                <a:spcPts val="0"/>
              </a:spcAft>
              <a:buNone/>
            </a:pPr>
            <a:r>
              <a:t/>
            </a:r>
            <a:endParaRPr sz="4284">
              <a:solidFill>
                <a:srgbClr val="000000"/>
              </a:solidFill>
            </a:endParaRPr>
          </a:p>
          <a:p>
            <a:pPr indent="0" lvl="0" marL="457200" rtl="0" algn="l">
              <a:lnSpc>
                <a:spcPct val="90000"/>
              </a:lnSpc>
              <a:spcBef>
                <a:spcPts val="0"/>
              </a:spcBef>
              <a:spcAft>
                <a:spcPts val="0"/>
              </a:spcAft>
              <a:buNone/>
            </a:pPr>
            <a:r>
              <a:t/>
            </a:r>
            <a:endParaRPr sz="4284">
              <a:solidFill>
                <a:srgbClr val="000000"/>
              </a:solidFill>
            </a:endParaRPr>
          </a:p>
          <a:p>
            <a:pPr indent="-337446" lvl="0" marL="457200" rtl="0" algn="l">
              <a:lnSpc>
                <a:spcPct val="90000"/>
              </a:lnSpc>
              <a:spcBef>
                <a:spcPts val="0"/>
              </a:spcBef>
              <a:spcAft>
                <a:spcPts val="0"/>
              </a:spcAft>
              <a:buClr>
                <a:srgbClr val="000000"/>
              </a:buClr>
              <a:buSzPct val="100000"/>
              <a:buChar char="●"/>
            </a:pPr>
            <a:r>
              <a:rPr lang="en-US" sz="4284" u="sng">
                <a:solidFill>
                  <a:srgbClr val="0563C1"/>
                </a:solidFill>
                <a:hlinkClick r:id="rId6">
                  <a:extLst>
                    <a:ext uri="{A12FA001-AC4F-418D-AE19-62706E023703}">
                      <ahyp:hlinkClr val="tx"/>
                    </a:ext>
                  </a:extLst>
                </a:hlinkClick>
              </a:rPr>
              <a:t>Scholarship Directory for Non-Citizen and Undocumented Students - Google Sheets</a:t>
            </a:r>
            <a:endParaRPr sz="4284">
              <a:solidFill>
                <a:srgbClr val="000000"/>
              </a:solidFill>
            </a:endParaRPr>
          </a:p>
          <a:p>
            <a:pPr indent="0" lvl="0" marL="457200" rtl="0" algn="l">
              <a:lnSpc>
                <a:spcPct val="90000"/>
              </a:lnSpc>
              <a:spcBef>
                <a:spcPts val="0"/>
              </a:spcBef>
              <a:spcAft>
                <a:spcPts val="0"/>
              </a:spcAft>
              <a:buNone/>
            </a:pPr>
            <a:r>
              <a:t/>
            </a:r>
            <a:endParaRPr sz="4284">
              <a:solidFill>
                <a:srgbClr val="000000"/>
              </a:solidFill>
            </a:endParaRPr>
          </a:p>
          <a:p>
            <a:pPr indent="-337446" lvl="0" marL="457200" rtl="0" algn="l">
              <a:lnSpc>
                <a:spcPct val="90000"/>
              </a:lnSpc>
              <a:spcBef>
                <a:spcPts val="1000"/>
              </a:spcBef>
              <a:spcAft>
                <a:spcPts val="0"/>
              </a:spcAft>
              <a:buClr>
                <a:srgbClr val="0000CC"/>
              </a:buClr>
              <a:buSzPct val="100000"/>
              <a:buChar char="●"/>
            </a:pPr>
            <a:r>
              <a:rPr b="1" lang="en-US" sz="4284" u="sng">
                <a:solidFill>
                  <a:srgbClr val="0000CC"/>
                </a:solidFill>
                <a:hlinkClick r:id="rId7">
                  <a:extLst>
                    <a:ext uri="{A12FA001-AC4F-418D-AE19-62706E023703}">
                      <ahyp:hlinkClr val="tx"/>
                    </a:ext>
                  </a:extLst>
                </a:hlinkClick>
              </a:rPr>
              <a:t>NYS Language Regional Bilingual Education Resource Network (RBERN) at NYU</a:t>
            </a:r>
            <a:endParaRPr b="1" sz="4284">
              <a:solidFill>
                <a:srgbClr val="0000CC"/>
              </a:solidFill>
            </a:endParaRPr>
          </a:p>
          <a:p>
            <a:pPr indent="0" lvl="0" marL="457200" rtl="0" algn="l">
              <a:lnSpc>
                <a:spcPct val="90000"/>
              </a:lnSpc>
              <a:spcBef>
                <a:spcPts val="1000"/>
              </a:spcBef>
              <a:spcAft>
                <a:spcPts val="0"/>
              </a:spcAft>
              <a:buNone/>
            </a:pPr>
            <a:r>
              <a:t/>
            </a:r>
            <a:endParaRPr b="1" sz="4284"/>
          </a:p>
          <a:p>
            <a:pPr indent="-337446" lvl="0" marL="457200" rtl="0" algn="l">
              <a:lnSpc>
                <a:spcPct val="90000"/>
              </a:lnSpc>
              <a:spcBef>
                <a:spcPts val="1000"/>
              </a:spcBef>
              <a:spcAft>
                <a:spcPts val="0"/>
              </a:spcAft>
              <a:buClr>
                <a:srgbClr val="0000CC"/>
              </a:buClr>
              <a:buSzPct val="100000"/>
              <a:buChar char="●"/>
            </a:pPr>
            <a:r>
              <a:rPr b="1" lang="en-US" sz="4284" u="sng">
                <a:solidFill>
                  <a:srgbClr val="0000CC"/>
                </a:solidFill>
                <a:hlinkClick r:id="rId8">
                  <a:extLst>
                    <a:ext uri="{A12FA001-AC4F-418D-AE19-62706E023703}">
                      <ahyp:hlinkClr val="tx"/>
                    </a:ext>
                  </a:extLst>
                </a:hlinkClick>
              </a:rPr>
              <a:t>NYC/NYS Regional Bilingual Education Resource Network at Fordham University</a:t>
            </a:r>
            <a:endParaRPr b="1" sz="4284">
              <a:solidFill>
                <a:srgbClr val="0000CC"/>
              </a:solidFill>
            </a:endParaRPr>
          </a:p>
          <a:p>
            <a:pPr indent="0" lvl="0" marL="457200" rtl="0" algn="l">
              <a:lnSpc>
                <a:spcPct val="90000"/>
              </a:lnSpc>
              <a:spcBef>
                <a:spcPts val="1000"/>
              </a:spcBef>
              <a:spcAft>
                <a:spcPts val="0"/>
              </a:spcAft>
              <a:buNone/>
            </a:pPr>
            <a:r>
              <a:t/>
            </a:r>
            <a:endParaRPr b="1" sz="4284"/>
          </a:p>
          <a:p>
            <a:pPr indent="-337446" lvl="0" marL="457200" rtl="0" algn="l">
              <a:lnSpc>
                <a:spcPct val="90000"/>
              </a:lnSpc>
              <a:spcBef>
                <a:spcPts val="1000"/>
              </a:spcBef>
              <a:spcAft>
                <a:spcPts val="0"/>
              </a:spcAft>
              <a:buClr>
                <a:srgbClr val="000000"/>
              </a:buClr>
              <a:buSzPct val="100000"/>
              <a:buChar char="●"/>
            </a:pPr>
            <a:r>
              <a:rPr b="1" lang="en-US" sz="4284" u="sng">
                <a:solidFill>
                  <a:srgbClr val="0563C1"/>
                </a:solidFill>
                <a:hlinkClick r:id="rId9">
                  <a:extLst>
                    <a:ext uri="{A12FA001-AC4F-418D-AE19-62706E023703}">
                      <ahyp:hlinkClr val="tx"/>
                    </a:ext>
                  </a:extLst>
                </a:hlinkClick>
              </a:rPr>
              <a:t>Bill of Rights for Parents of ELLS / MLLS</a:t>
            </a:r>
            <a:endParaRPr b="1" sz="4284"/>
          </a:p>
          <a:p>
            <a:pPr indent="0" lvl="0" marL="457200" rtl="0" algn="l">
              <a:lnSpc>
                <a:spcPct val="90000"/>
              </a:lnSpc>
              <a:spcBef>
                <a:spcPts val="1000"/>
              </a:spcBef>
              <a:spcAft>
                <a:spcPts val="0"/>
              </a:spcAft>
              <a:buNone/>
            </a:pPr>
            <a:r>
              <a:t/>
            </a:r>
            <a:endParaRPr b="1" sz="4284"/>
          </a:p>
          <a:p>
            <a:pPr indent="-337446" lvl="0" marL="457200" rtl="0" algn="l">
              <a:lnSpc>
                <a:spcPct val="90000"/>
              </a:lnSpc>
              <a:spcBef>
                <a:spcPts val="1000"/>
              </a:spcBef>
              <a:spcAft>
                <a:spcPts val="0"/>
              </a:spcAft>
              <a:buClr>
                <a:srgbClr val="000000"/>
              </a:buClr>
              <a:buSzPct val="100000"/>
              <a:buChar char="●"/>
            </a:pPr>
            <a:r>
              <a:rPr b="1" lang="en-US" sz="4284" u="sng">
                <a:hlinkClick r:id="rId10"/>
              </a:rPr>
              <a:t>New York State ELL Parent Hotline</a:t>
            </a:r>
            <a:r>
              <a:rPr b="1" lang="en-US" sz="4284"/>
              <a:t> - 1-(800) 469-8224</a:t>
            </a:r>
            <a:endParaRPr sz="4705">
              <a:solidFill>
                <a:srgbClr val="000000"/>
              </a:solidFill>
            </a:endParaRPr>
          </a:p>
          <a:p>
            <a:pPr indent="0" lvl="0" marL="0" rtl="0" algn="l">
              <a:lnSpc>
                <a:spcPct val="90000"/>
              </a:lnSpc>
              <a:spcBef>
                <a:spcPts val="1000"/>
              </a:spcBef>
              <a:spcAft>
                <a:spcPts val="0"/>
              </a:spcAft>
              <a:buNone/>
            </a:pPr>
            <a:r>
              <a:t/>
            </a:r>
            <a:endParaRPr b="1" sz="1600">
              <a:solidFill>
                <a:srgbClr val="000000"/>
              </a:solidFill>
              <a:latin typeface="Calibri"/>
              <a:ea typeface="Calibri"/>
              <a:cs typeface="Calibri"/>
              <a:sym typeface="Calibri"/>
            </a:endParaRPr>
          </a:p>
          <a:p>
            <a:pPr indent="0" lvl="0" marL="0" rtl="0" algn="l">
              <a:lnSpc>
                <a:spcPct val="90000"/>
              </a:lnSpc>
              <a:spcBef>
                <a:spcPts val="1000"/>
              </a:spcBef>
              <a:spcAft>
                <a:spcPts val="0"/>
              </a:spcAft>
              <a:buNone/>
            </a:pPr>
            <a:r>
              <a:t/>
            </a:r>
            <a:endParaRPr sz="1600">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8" name="Shape 318"/>
        <p:cNvGrpSpPr/>
        <p:nvPr/>
      </p:nvGrpSpPr>
      <p:grpSpPr>
        <a:xfrm>
          <a:off x="0" y="0"/>
          <a:ext cx="0" cy="0"/>
          <a:chOff x="0" y="0"/>
          <a:chExt cx="0" cy="0"/>
        </a:xfrm>
      </p:grpSpPr>
      <p:sp>
        <p:nvSpPr>
          <p:cNvPr id="319" name="Google Shape;319;g16c452e23be_0_82"/>
          <p:cNvSpPr/>
          <p:nvPr/>
        </p:nvSpPr>
        <p:spPr>
          <a:xfrm>
            <a:off x="0" y="-383"/>
            <a:ext cx="12192000" cy="516900"/>
          </a:xfrm>
          <a:prstGeom prst="rect">
            <a:avLst/>
          </a:prstGeom>
          <a:solidFill>
            <a:srgbClr val="B22D4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0" name="Google Shape;320;g16c452e23be_0_82"/>
          <p:cNvSpPr txBox="1"/>
          <p:nvPr/>
        </p:nvSpPr>
        <p:spPr>
          <a:xfrm>
            <a:off x="0" y="-51125"/>
            <a:ext cx="12192000" cy="11391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b="1" lang="en-US" sz="3600">
                <a:solidFill>
                  <a:schemeClr val="lt1"/>
                </a:solidFill>
              </a:rPr>
              <a:t>Financial Aid: Money For College 101</a:t>
            </a:r>
            <a:endParaRPr b="1" sz="3600">
              <a:solidFill>
                <a:schemeClr val="lt1"/>
              </a:solidFill>
            </a:endParaRPr>
          </a:p>
          <a:p>
            <a:pPr indent="0" lvl="0" marL="0" marR="0" rtl="0" algn="l">
              <a:spcBef>
                <a:spcPts val="0"/>
              </a:spcBef>
              <a:spcAft>
                <a:spcPts val="0"/>
              </a:spcAft>
              <a:buNone/>
            </a:pPr>
            <a:r>
              <a:t/>
            </a:r>
            <a:endParaRPr b="1" i="0" sz="3200" u="none" cap="none" strike="noStrike">
              <a:solidFill>
                <a:schemeClr val="lt1"/>
              </a:solidFill>
              <a:latin typeface="Calibri"/>
              <a:ea typeface="Calibri"/>
              <a:cs typeface="Calibri"/>
              <a:sym typeface="Calibri"/>
            </a:endParaRPr>
          </a:p>
        </p:txBody>
      </p:sp>
      <p:pic>
        <p:nvPicPr>
          <p:cNvPr id="321" name="Google Shape;321;g16c452e23be_0_82"/>
          <p:cNvPicPr preferRelativeResize="0"/>
          <p:nvPr/>
        </p:nvPicPr>
        <p:blipFill rotWithShape="1">
          <a:blip r:embed="rId3">
            <a:alphaModFix/>
          </a:blip>
          <a:srcRect b="0" l="0" r="0" t="0"/>
          <a:stretch/>
        </p:blipFill>
        <p:spPr>
          <a:xfrm>
            <a:off x="65587" y="6373625"/>
            <a:ext cx="2148279" cy="461665"/>
          </a:xfrm>
          <a:prstGeom prst="rect">
            <a:avLst/>
          </a:prstGeom>
          <a:noFill/>
          <a:ln>
            <a:noFill/>
          </a:ln>
        </p:spPr>
      </p:pic>
      <p:grpSp>
        <p:nvGrpSpPr>
          <p:cNvPr id="322" name="Google Shape;322;g16c452e23be_0_82"/>
          <p:cNvGrpSpPr/>
          <p:nvPr/>
        </p:nvGrpSpPr>
        <p:grpSpPr>
          <a:xfrm>
            <a:off x="9705278" y="6277295"/>
            <a:ext cx="2421135" cy="580740"/>
            <a:chOff x="408949" y="5674079"/>
            <a:chExt cx="2421135" cy="580740"/>
          </a:xfrm>
        </p:grpSpPr>
        <p:sp>
          <p:nvSpPr>
            <p:cNvPr id="323" name="Google Shape;323;g16c452e23be_0_82"/>
            <p:cNvSpPr txBox="1"/>
            <p:nvPr/>
          </p:nvSpPr>
          <p:spPr>
            <a:xfrm>
              <a:off x="408949" y="5793119"/>
              <a:ext cx="2152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B22D4D"/>
                  </a:solidFill>
                  <a:latin typeface="Calibri"/>
                  <a:ea typeface="Calibri"/>
                  <a:cs typeface="Calibri"/>
                  <a:sym typeface="Calibri"/>
                </a:rPr>
                <a:t>Regional  Bilingual Education Resource Network (RBERN)</a:t>
              </a:r>
              <a:endParaRPr/>
            </a:p>
          </p:txBody>
        </p:sp>
        <p:pic>
          <p:nvPicPr>
            <p:cNvPr id="324" name="Google Shape;324;g16c452e23be_0_82"/>
            <p:cNvPicPr preferRelativeResize="0"/>
            <p:nvPr/>
          </p:nvPicPr>
          <p:blipFill rotWithShape="1">
            <a:blip r:embed="rId4">
              <a:alphaModFix/>
            </a:blip>
            <a:srcRect b="0" l="0" r="0" t="0"/>
            <a:stretch/>
          </p:blipFill>
          <p:spPr>
            <a:xfrm>
              <a:off x="2293114" y="5674079"/>
              <a:ext cx="536970" cy="536970"/>
            </a:xfrm>
            <a:prstGeom prst="rect">
              <a:avLst/>
            </a:prstGeom>
            <a:noFill/>
            <a:ln>
              <a:noFill/>
            </a:ln>
          </p:spPr>
        </p:pic>
      </p:grpSp>
      <p:pic>
        <p:nvPicPr>
          <p:cNvPr descr="New NSW COVID-19 Legislation - Q&amp;amp;amp;A - Greenacres" id="325" name="Google Shape;325;g16c452e23be_0_82"/>
          <p:cNvPicPr preferRelativeResize="0"/>
          <p:nvPr/>
        </p:nvPicPr>
        <p:blipFill rotWithShape="1">
          <a:blip r:embed="rId5">
            <a:alphaModFix/>
          </a:blip>
          <a:srcRect b="0" l="0" r="0" t="0"/>
          <a:stretch/>
        </p:blipFill>
        <p:spPr>
          <a:xfrm>
            <a:off x="1812524" y="1012362"/>
            <a:ext cx="8566975" cy="5361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sp>
        <p:nvSpPr>
          <p:cNvPr id="94" name="Google Shape;94;p2"/>
          <p:cNvSpPr/>
          <p:nvPr/>
        </p:nvSpPr>
        <p:spPr>
          <a:xfrm>
            <a:off x="0" y="-383"/>
            <a:ext cx="12192000" cy="516834"/>
          </a:xfrm>
          <a:prstGeom prst="rect">
            <a:avLst/>
          </a:prstGeom>
          <a:solidFill>
            <a:srgbClr val="B22D4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2"/>
          <p:cNvSpPr txBox="1"/>
          <p:nvPr/>
        </p:nvSpPr>
        <p:spPr>
          <a:xfrm>
            <a:off x="-1" y="-51135"/>
            <a:ext cx="12192000" cy="11391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en-US" sz="3600">
                <a:solidFill>
                  <a:schemeClr val="lt1"/>
                </a:solidFill>
              </a:rPr>
              <a:t>Financial Aid: Money For College 101</a:t>
            </a:r>
            <a:endParaRPr sz="600">
              <a:solidFill>
                <a:schemeClr val="lt1"/>
              </a:solidFill>
            </a:endParaRPr>
          </a:p>
          <a:p>
            <a:pPr indent="0" lvl="0" marL="0" marR="0" rtl="0" algn="ctr">
              <a:spcBef>
                <a:spcPts val="0"/>
              </a:spcBef>
              <a:spcAft>
                <a:spcPts val="0"/>
              </a:spcAft>
              <a:buNone/>
            </a:pPr>
            <a:r>
              <a:t/>
            </a:r>
            <a:endParaRPr b="1" i="0" sz="3200" u="none" cap="none" strike="noStrike">
              <a:solidFill>
                <a:schemeClr val="lt1"/>
              </a:solidFill>
              <a:latin typeface="Calibri"/>
              <a:ea typeface="Calibri"/>
              <a:cs typeface="Calibri"/>
              <a:sym typeface="Calibri"/>
            </a:endParaRPr>
          </a:p>
        </p:txBody>
      </p:sp>
      <p:sp>
        <p:nvSpPr>
          <p:cNvPr id="96" name="Google Shape;96;p2"/>
          <p:cNvSpPr txBox="1"/>
          <p:nvPr/>
        </p:nvSpPr>
        <p:spPr>
          <a:xfrm>
            <a:off x="3628637" y="574445"/>
            <a:ext cx="483570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rgbClr val="990033"/>
                </a:solidFill>
                <a:latin typeface="Calibri"/>
                <a:ea typeface="Calibri"/>
                <a:cs typeface="Calibri"/>
                <a:sym typeface="Calibri"/>
              </a:rPr>
              <a:t>Areas to be covered</a:t>
            </a:r>
            <a:endParaRPr/>
          </a:p>
        </p:txBody>
      </p:sp>
      <p:pic>
        <p:nvPicPr>
          <p:cNvPr id="97" name="Google Shape;97;p2"/>
          <p:cNvPicPr preferRelativeResize="0"/>
          <p:nvPr/>
        </p:nvPicPr>
        <p:blipFill rotWithShape="1">
          <a:blip r:embed="rId3">
            <a:alphaModFix/>
          </a:blip>
          <a:srcRect b="0" l="0" r="0" t="0"/>
          <a:stretch/>
        </p:blipFill>
        <p:spPr>
          <a:xfrm>
            <a:off x="65587" y="6373625"/>
            <a:ext cx="2148279" cy="461665"/>
          </a:xfrm>
          <a:prstGeom prst="rect">
            <a:avLst/>
          </a:prstGeom>
          <a:noFill/>
          <a:ln>
            <a:noFill/>
          </a:ln>
        </p:spPr>
      </p:pic>
      <p:grpSp>
        <p:nvGrpSpPr>
          <p:cNvPr id="98" name="Google Shape;98;p2"/>
          <p:cNvGrpSpPr/>
          <p:nvPr/>
        </p:nvGrpSpPr>
        <p:grpSpPr>
          <a:xfrm>
            <a:off x="9705278" y="6277295"/>
            <a:ext cx="2421135" cy="580705"/>
            <a:chOff x="408949" y="5674079"/>
            <a:chExt cx="2421135" cy="580705"/>
          </a:xfrm>
        </p:grpSpPr>
        <p:sp>
          <p:nvSpPr>
            <p:cNvPr id="99" name="Google Shape;99;p2"/>
            <p:cNvSpPr txBox="1"/>
            <p:nvPr/>
          </p:nvSpPr>
          <p:spPr>
            <a:xfrm>
              <a:off x="408949" y="5793119"/>
              <a:ext cx="21526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B22D4D"/>
                  </a:solidFill>
                  <a:latin typeface="Calibri"/>
                  <a:ea typeface="Calibri"/>
                  <a:cs typeface="Calibri"/>
                  <a:sym typeface="Calibri"/>
                </a:rPr>
                <a:t>Regional  Bilingual Education Resource Network (RBERN)</a:t>
              </a:r>
              <a:endParaRPr/>
            </a:p>
          </p:txBody>
        </p:sp>
        <p:pic>
          <p:nvPicPr>
            <p:cNvPr id="100" name="Google Shape;100;p2"/>
            <p:cNvPicPr preferRelativeResize="0"/>
            <p:nvPr/>
          </p:nvPicPr>
          <p:blipFill rotWithShape="1">
            <a:blip r:embed="rId4">
              <a:alphaModFix/>
            </a:blip>
            <a:srcRect b="0" l="0" r="0" t="0"/>
            <a:stretch/>
          </p:blipFill>
          <p:spPr>
            <a:xfrm>
              <a:off x="2293114" y="5674079"/>
              <a:ext cx="536970" cy="536970"/>
            </a:xfrm>
            <a:prstGeom prst="rect">
              <a:avLst/>
            </a:prstGeom>
            <a:noFill/>
            <a:ln>
              <a:noFill/>
            </a:ln>
          </p:spPr>
        </p:pic>
      </p:grpSp>
      <p:sp>
        <p:nvSpPr>
          <p:cNvPr id="101" name="Google Shape;101;p2"/>
          <p:cNvSpPr txBox="1"/>
          <p:nvPr/>
        </p:nvSpPr>
        <p:spPr>
          <a:xfrm>
            <a:off x="429738" y="1196838"/>
            <a:ext cx="11233500" cy="4971600"/>
          </a:xfrm>
          <a:prstGeom prst="rect">
            <a:avLst/>
          </a:prstGeom>
          <a:noFill/>
          <a:ln>
            <a:noFill/>
          </a:ln>
        </p:spPr>
        <p:txBody>
          <a:bodyPr anchorCtr="0" anchor="t" bIns="45700" lIns="91425" spcFirstLastPara="1" rIns="91425" wrap="square" tIns="45700">
            <a:spAutoFit/>
          </a:bodyPr>
          <a:lstStyle/>
          <a:p>
            <a:pPr indent="0" lvl="0" marL="457200" rtl="0" algn="l">
              <a:spcBef>
                <a:spcPts val="600"/>
              </a:spcBef>
              <a:spcAft>
                <a:spcPts val="0"/>
              </a:spcAft>
              <a:buNone/>
            </a:pPr>
            <a:r>
              <a:rPr b="1" lang="en-US" sz="2800">
                <a:solidFill>
                  <a:schemeClr val="dk1"/>
                </a:solidFill>
              </a:rPr>
              <a:t>Financing a college education and eligibility for financial aid:</a:t>
            </a:r>
            <a:endParaRPr b="1" sz="2800">
              <a:solidFill>
                <a:schemeClr val="dk1"/>
              </a:solidFill>
            </a:endParaRPr>
          </a:p>
          <a:p>
            <a:pPr indent="0" lvl="0" marL="457200" rtl="0" algn="l">
              <a:spcBef>
                <a:spcPts val="0"/>
              </a:spcBef>
              <a:spcAft>
                <a:spcPts val="0"/>
              </a:spcAft>
              <a:buNone/>
            </a:pPr>
            <a:r>
              <a:t/>
            </a:r>
            <a:endParaRPr sz="3200">
              <a:solidFill>
                <a:schemeClr val="dk1"/>
              </a:solidFill>
            </a:endParaRPr>
          </a:p>
          <a:p>
            <a:pPr indent="-457200" lvl="0" marL="457200" rtl="0" algn="l">
              <a:spcBef>
                <a:spcPts val="0"/>
              </a:spcBef>
              <a:spcAft>
                <a:spcPts val="0"/>
              </a:spcAft>
              <a:buClr>
                <a:schemeClr val="dk1"/>
              </a:buClr>
              <a:buSzPts val="3200"/>
              <a:buChar char="•"/>
            </a:pPr>
            <a:r>
              <a:rPr lang="en-US" sz="3200">
                <a:solidFill>
                  <a:schemeClr val="dk1"/>
                </a:solidFill>
              </a:rPr>
              <a:t>What is Financial Aid?</a:t>
            </a:r>
            <a:endParaRPr sz="3200">
              <a:solidFill>
                <a:schemeClr val="dk1"/>
              </a:solidFill>
            </a:endParaRPr>
          </a:p>
          <a:p>
            <a:pPr indent="-457200" lvl="0" marL="457200" rtl="0" algn="l">
              <a:spcBef>
                <a:spcPts val="0"/>
              </a:spcBef>
              <a:spcAft>
                <a:spcPts val="0"/>
              </a:spcAft>
              <a:buClr>
                <a:schemeClr val="dk1"/>
              </a:buClr>
              <a:buSzPts val="3200"/>
              <a:buChar char="•"/>
            </a:pPr>
            <a:r>
              <a:rPr lang="en-US" sz="3200">
                <a:solidFill>
                  <a:schemeClr val="dk1"/>
                </a:solidFill>
              </a:rPr>
              <a:t>Does my family qualify?</a:t>
            </a:r>
            <a:endParaRPr sz="3200">
              <a:solidFill>
                <a:schemeClr val="dk1"/>
              </a:solidFill>
            </a:endParaRPr>
          </a:p>
          <a:p>
            <a:pPr indent="-457200" lvl="0" marL="457200" rtl="0" algn="l">
              <a:spcBef>
                <a:spcPts val="0"/>
              </a:spcBef>
              <a:spcAft>
                <a:spcPts val="0"/>
              </a:spcAft>
              <a:buClr>
                <a:schemeClr val="dk1"/>
              </a:buClr>
              <a:buSzPts val="3200"/>
              <a:buChar char="•"/>
            </a:pPr>
            <a:r>
              <a:rPr lang="en-US" sz="3200">
                <a:solidFill>
                  <a:schemeClr val="dk1"/>
                </a:solidFill>
              </a:rPr>
              <a:t>How much aid are we going to receive?</a:t>
            </a:r>
            <a:endParaRPr sz="3200">
              <a:solidFill>
                <a:schemeClr val="dk1"/>
              </a:solidFill>
            </a:endParaRPr>
          </a:p>
          <a:p>
            <a:pPr indent="-431800" lvl="0" marL="457200" rtl="0" algn="l">
              <a:spcBef>
                <a:spcPts val="600"/>
              </a:spcBef>
              <a:spcAft>
                <a:spcPts val="0"/>
              </a:spcAft>
              <a:buClr>
                <a:schemeClr val="dk1"/>
              </a:buClr>
              <a:buSzPts val="3200"/>
              <a:buChar char="•"/>
            </a:pPr>
            <a:r>
              <a:rPr lang="en-US" sz="3200">
                <a:solidFill>
                  <a:schemeClr val="dk1"/>
                </a:solidFill>
              </a:rPr>
              <a:t>Timeline for the application.</a:t>
            </a:r>
            <a:endParaRPr sz="3200">
              <a:solidFill>
                <a:schemeClr val="dk1"/>
              </a:solidFill>
            </a:endParaRPr>
          </a:p>
          <a:p>
            <a:pPr indent="-431800" lvl="0" marL="457200" rtl="0" algn="l">
              <a:spcBef>
                <a:spcPts val="600"/>
              </a:spcBef>
              <a:spcAft>
                <a:spcPts val="0"/>
              </a:spcAft>
              <a:buClr>
                <a:schemeClr val="dk1"/>
              </a:buClr>
              <a:buSzPts val="3200"/>
              <a:buChar char="•"/>
            </a:pPr>
            <a:r>
              <a:rPr lang="en-US" sz="3200">
                <a:solidFill>
                  <a:schemeClr val="dk1"/>
                </a:solidFill>
              </a:rPr>
              <a:t>Documents needed for the process.</a:t>
            </a:r>
            <a:endParaRPr sz="3200">
              <a:solidFill>
                <a:schemeClr val="dk1"/>
              </a:solidFill>
            </a:endParaRPr>
          </a:p>
          <a:p>
            <a:pPr indent="-431800" lvl="0" marL="457200" rtl="0" algn="l">
              <a:spcBef>
                <a:spcPts val="600"/>
              </a:spcBef>
              <a:spcAft>
                <a:spcPts val="0"/>
              </a:spcAft>
              <a:buClr>
                <a:schemeClr val="dk1"/>
              </a:buClr>
              <a:buSzPts val="3200"/>
              <a:buChar char="•"/>
            </a:pPr>
            <a:r>
              <a:rPr lang="en-US" sz="3200">
                <a:solidFill>
                  <a:schemeClr val="dk1"/>
                </a:solidFill>
              </a:rPr>
              <a:t>Do I need loans?</a:t>
            </a:r>
            <a:endParaRPr sz="3200">
              <a:solidFill>
                <a:schemeClr val="dk1"/>
              </a:solidFill>
            </a:endParaRPr>
          </a:p>
          <a:p>
            <a:pPr indent="-457200" lvl="0" marL="457200" rtl="0" algn="l">
              <a:spcBef>
                <a:spcPts val="0"/>
              </a:spcBef>
              <a:spcAft>
                <a:spcPts val="0"/>
              </a:spcAft>
              <a:buClr>
                <a:schemeClr val="dk1"/>
              </a:buClr>
              <a:buSzPts val="3200"/>
              <a:buChar char="•"/>
            </a:pPr>
            <a:r>
              <a:rPr lang="en-US" sz="3200">
                <a:solidFill>
                  <a:schemeClr val="dk1"/>
                </a:solidFill>
              </a:rPr>
              <a:t>How do we apply for loans or scholarships?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02" name="Google Shape;102;p2"/>
          <p:cNvPicPr preferRelativeResize="0"/>
          <p:nvPr/>
        </p:nvPicPr>
        <p:blipFill rotWithShape="1">
          <a:blip r:embed="rId5">
            <a:alphaModFix/>
          </a:blip>
          <a:srcRect b="0" l="0" r="0" t="0"/>
          <a:stretch/>
        </p:blipFill>
        <p:spPr>
          <a:xfrm>
            <a:off x="8235325" y="2753025"/>
            <a:ext cx="3694725" cy="2541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9" name="Shape 329"/>
        <p:cNvGrpSpPr/>
        <p:nvPr/>
      </p:nvGrpSpPr>
      <p:grpSpPr>
        <a:xfrm>
          <a:off x="0" y="0"/>
          <a:ext cx="0" cy="0"/>
          <a:chOff x="0" y="0"/>
          <a:chExt cx="0" cy="0"/>
        </a:xfrm>
      </p:grpSpPr>
      <p:sp>
        <p:nvSpPr>
          <p:cNvPr id="330" name="Google Shape;330;g16c452e23be_0_91"/>
          <p:cNvSpPr/>
          <p:nvPr/>
        </p:nvSpPr>
        <p:spPr>
          <a:xfrm>
            <a:off x="0" y="-383"/>
            <a:ext cx="12192000" cy="516900"/>
          </a:xfrm>
          <a:prstGeom prst="rect">
            <a:avLst/>
          </a:prstGeom>
          <a:solidFill>
            <a:srgbClr val="B22D4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1" name="Google Shape;331;g16c452e23be_0_91"/>
          <p:cNvSpPr txBox="1"/>
          <p:nvPr/>
        </p:nvSpPr>
        <p:spPr>
          <a:xfrm>
            <a:off x="0" y="-51125"/>
            <a:ext cx="12192000" cy="11391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b="1" lang="en-US" sz="3600">
                <a:solidFill>
                  <a:schemeClr val="lt1"/>
                </a:solidFill>
              </a:rPr>
              <a:t>Financial Aid: Money For College 101</a:t>
            </a:r>
            <a:endParaRPr b="1" sz="3600">
              <a:solidFill>
                <a:schemeClr val="lt1"/>
              </a:solidFill>
            </a:endParaRPr>
          </a:p>
          <a:p>
            <a:pPr indent="0" lvl="0" marL="0" marR="0" rtl="0" algn="l">
              <a:spcBef>
                <a:spcPts val="0"/>
              </a:spcBef>
              <a:spcAft>
                <a:spcPts val="0"/>
              </a:spcAft>
              <a:buNone/>
            </a:pPr>
            <a:r>
              <a:t/>
            </a:r>
            <a:endParaRPr b="1" i="0" sz="3200" u="none" cap="none" strike="noStrike">
              <a:solidFill>
                <a:schemeClr val="lt1"/>
              </a:solidFill>
              <a:latin typeface="Calibri"/>
              <a:ea typeface="Calibri"/>
              <a:cs typeface="Calibri"/>
              <a:sym typeface="Calibri"/>
            </a:endParaRPr>
          </a:p>
        </p:txBody>
      </p:sp>
      <p:pic>
        <p:nvPicPr>
          <p:cNvPr id="332" name="Google Shape;332;g16c452e23be_0_91"/>
          <p:cNvPicPr preferRelativeResize="0"/>
          <p:nvPr/>
        </p:nvPicPr>
        <p:blipFill rotWithShape="1">
          <a:blip r:embed="rId3">
            <a:alphaModFix/>
          </a:blip>
          <a:srcRect b="0" l="0" r="0" t="0"/>
          <a:stretch/>
        </p:blipFill>
        <p:spPr>
          <a:xfrm>
            <a:off x="65587" y="6373625"/>
            <a:ext cx="2148279" cy="461665"/>
          </a:xfrm>
          <a:prstGeom prst="rect">
            <a:avLst/>
          </a:prstGeom>
          <a:noFill/>
          <a:ln>
            <a:noFill/>
          </a:ln>
        </p:spPr>
      </p:pic>
      <p:grpSp>
        <p:nvGrpSpPr>
          <p:cNvPr id="333" name="Google Shape;333;g16c452e23be_0_91"/>
          <p:cNvGrpSpPr/>
          <p:nvPr/>
        </p:nvGrpSpPr>
        <p:grpSpPr>
          <a:xfrm>
            <a:off x="9705278" y="6277295"/>
            <a:ext cx="2421135" cy="580740"/>
            <a:chOff x="408949" y="5674079"/>
            <a:chExt cx="2421135" cy="580740"/>
          </a:xfrm>
        </p:grpSpPr>
        <p:sp>
          <p:nvSpPr>
            <p:cNvPr id="334" name="Google Shape;334;g16c452e23be_0_91"/>
            <p:cNvSpPr txBox="1"/>
            <p:nvPr/>
          </p:nvSpPr>
          <p:spPr>
            <a:xfrm>
              <a:off x="408949" y="5793119"/>
              <a:ext cx="2152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B22D4D"/>
                  </a:solidFill>
                  <a:latin typeface="Calibri"/>
                  <a:ea typeface="Calibri"/>
                  <a:cs typeface="Calibri"/>
                  <a:sym typeface="Calibri"/>
                </a:rPr>
                <a:t>Regional  Bilingual Education Resource Network (RBERN)</a:t>
              </a:r>
              <a:endParaRPr/>
            </a:p>
          </p:txBody>
        </p:sp>
        <p:pic>
          <p:nvPicPr>
            <p:cNvPr id="335" name="Google Shape;335;g16c452e23be_0_91"/>
            <p:cNvPicPr preferRelativeResize="0"/>
            <p:nvPr/>
          </p:nvPicPr>
          <p:blipFill rotWithShape="1">
            <a:blip r:embed="rId4">
              <a:alphaModFix/>
            </a:blip>
            <a:srcRect b="0" l="0" r="0" t="0"/>
            <a:stretch/>
          </p:blipFill>
          <p:spPr>
            <a:xfrm>
              <a:off x="2293114" y="5674079"/>
              <a:ext cx="536970" cy="536970"/>
            </a:xfrm>
            <a:prstGeom prst="rect">
              <a:avLst/>
            </a:prstGeom>
            <a:noFill/>
            <a:ln>
              <a:noFill/>
            </a:ln>
          </p:spPr>
        </p:pic>
      </p:grpSp>
      <p:sp>
        <p:nvSpPr>
          <p:cNvPr id="336" name="Google Shape;336;g16c452e23be_0_91"/>
          <p:cNvSpPr txBox="1"/>
          <p:nvPr/>
        </p:nvSpPr>
        <p:spPr>
          <a:xfrm>
            <a:off x="1437750" y="819575"/>
            <a:ext cx="9316500" cy="55413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b="1" lang="en-US" sz="3600">
                <a:solidFill>
                  <a:srgbClr val="990033"/>
                </a:solidFill>
                <a:latin typeface="Calibri"/>
                <a:ea typeface="Calibri"/>
                <a:cs typeface="Calibri"/>
                <a:sym typeface="Calibri"/>
              </a:rPr>
              <a:t>For more information or to set-up a more   detail presentation -  contact me at:</a:t>
            </a:r>
            <a:endParaRPr b="1" sz="3600">
              <a:solidFill>
                <a:srgbClr val="990033"/>
              </a:solidFill>
              <a:latin typeface="Calibri"/>
              <a:ea typeface="Calibri"/>
              <a:cs typeface="Calibri"/>
              <a:sym typeface="Calibri"/>
            </a:endParaRPr>
          </a:p>
          <a:p>
            <a:pPr indent="0" lvl="0" marL="0" rtl="0" algn="ctr">
              <a:spcBef>
                <a:spcPts val="0"/>
              </a:spcBef>
              <a:spcAft>
                <a:spcPts val="0"/>
              </a:spcAft>
              <a:buNone/>
            </a:pPr>
            <a:r>
              <a:t/>
            </a:r>
            <a:endParaRPr b="1" sz="2400">
              <a:solidFill>
                <a:srgbClr val="990033"/>
              </a:solidFill>
              <a:latin typeface="Calibri"/>
              <a:ea typeface="Calibri"/>
              <a:cs typeface="Calibri"/>
              <a:sym typeface="Calibri"/>
            </a:endParaRPr>
          </a:p>
          <a:p>
            <a:pPr indent="0" lvl="0" marL="0" rtl="0" algn="ctr">
              <a:spcBef>
                <a:spcPts val="0"/>
              </a:spcBef>
              <a:spcAft>
                <a:spcPts val="0"/>
              </a:spcAft>
              <a:buNone/>
            </a:pPr>
            <a:r>
              <a:rPr b="1" lang="en-US" sz="4000">
                <a:solidFill>
                  <a:srgbClr val="990033"/>
                </a:solidFill>
                <a:latin typeface="Calibri"/>
                <a:ea typeface="Calibri"/>
                <a:cs typeface="Calibri"/>
                <a:sym typeface="Calibri"/>
              </a:rPr>
              <a:t>Francisco A. García-Quezada</a:t>
            </a:r>
            <a:endParaRPr b="1" sz="4000">
              <a:solidFill>
                <a:srgbClr val="990033"/>
              </a:solidFill>
              <a:latin typeface="Calibri"/>
              <a:ea typeface="Calibri"/>
              <a:cs typeface="Calibri"/>
              <a:sym typeface="Calibri"/>
            </a:endParaRPr>
          </a:p>
          <a:p>
            <a:pPr indent="0" lvl="0" marL="0" rtl="0" algn="ctr">
              <a:spcBef>
                <a:spcPts val="0"/>
              </a:spcBef>
              <a:spcAft>
                <a:spcPts val="0"/>
              </a:spcAft>
              <a:buNone/>
            </a:pPr>
            <a:r>
              <a:rPr b="1" lang="en-US" sz="3600">
                <a:solidFill>
                  <a:srgbClr val="990033"/>
                </a:solidFill>
                <a:latin typeface="Calibri"/>
                <a:ea typeface="Calibri"/>
                <a:cs typeface="Calibri"/>
                <a:sym typeface="Calibri"/>
              </a:rPr>
              <a:t>Resource Specialist</a:t>
            </a:r>
            <a:endParaRPr b="1" sz="3600">
              <a:solidFill>
                <a:srgbClr val="990033"/>
              </a:solidFill>
              <a:latin typeface="Calibri"/>
              <a:ea typeface="Calibri"/>
              <a:cs typeface="Calibri"/>
              <a:sym typeface="Calibri"/>
            </a:endParaRPr>
          </a:p>
          <a:p>
            <a:pPr indent="0" lvl="0" marL="0" rtl="0" algn="ctr">
              <a:spcBef>
                <a:spcPts val="0"/>
              </a:spcBef>
              <a:spcAft>
                <a:spcPts val="0"/>
              </a:spcAft>
              <a:buNone/>
            </a:pPr>
            <a:r>
              <a:t/>
            </a:r>
            <a:endParaRPr b="1" sz="2000">
              <a:solidFill>
                <a:srgbClr val="990033"/>
              </a:solidFill>
              <a:latin typeface="Calibri"/>
              <a:ea typeface="Calibri"/>
              <a:cs typeface="Calibri"/>
              <a:sym typeface="Calibri"/>
            </a:endParaRPr>
          </a:p>
          <a:p>
            <a:pPr indent="0" lvl="0" marL="0" rtl="0" algn="ctr">
              <a:spcBef>
                <a:spcPts val="0"/>
              </a:spcBef>
              <a:spcAft>
                <a:spcPts val="0"/>
              </a:spcAft>
              <a:buNone/>
            </a:pPr>
            <a:r>
              <a:rPr b="1" lang="en-US" sz="3600">
                <a:solidFill>
                  <a:srgbClr val="990033"/>
                </a:solidFill>
                <a:latin typeface="Calibri"/>
                <a:ea typeface="Calibri"/>
                <a:cs typeface="Calibri"/>
                <a:sym typeface="Calibri"/>
              </a:rPr>
              <a:t>1-718-817-0606 Ext. 1475</a:t>
            </a:r>
            <a:endParaRPr b="1" sz="3600">
              <a:solidFill>
                <a:srgbClr val="990033"/>
              </a:solidFill>
              <a:latin typeface="Calibri"/>
              <a:ea typeface="Calibri"/>
              <a:cs typeface="Calibri"/>
              <a:sym typeface="Calibri"/>
            </a:endParaRPr>
          </a:p>
          <a:p>
            <a:pPr indent="0" lvl="0" marL="0" rtl="0" algn="ctr">
              <a:spcBef>
                <a:spcPts val="0"/>
              </a:spcBef>
              <a:spcAft>
                <a:spcPts val="0"/>
              </a:spcAft>
              <a:buNone/>
            </a:pPr>
            <a:r>
              <a:rPr b="1" lang="en-US" sz="3600">
                <a:solidFill>
                  <a:srgbClr val="990033"/>
                </a:solidFill>
                <a:latin typeface="Calibri"/>
                <a:ea typeface="Calibri"/>
                <a:cs typeface="Calibri"/>
                <a:sym typeface="Calibri"/>
              </a:rPr>
              <a:t>or</a:t>
            </a:r>
            <a:endParaRPr b="1" sz="3600">
              <a:solidFill>
                <a:srgbClr val="990033"/>
              </a:solidFill>
              <a:latin typeface="Calibri"/>
              <a:ea typeface="Calibri"/>
              <a:cs typeface="Calibri"/>
              <a:sym typeface="Calibri"/>
            </a:endParaRPr>
          </a:p>
          <a:p>
            <a:pPr indent="0" lvl="0" marL="0" rtl="0" algn="ctr">
              <a:spcBef>
                <a:spcPts val="0"/>
              </a:spcBef>
              <a:spcAft>
                <a:spcPts val="0"/>
              </a:spcAft>
              <a:buNone/>
            </a:pPr>
            <a:r>
              <a:rPr b="1" lang="en-US" sz="4000">
                <a:solidFill>
                  <a:srgbClr val="990033"/>
                </a:solidFill>
                <a:latin typeface="Calibri"/>
                <a:ea typeface="Calibri"/>
                <a:cs typeface="Calibri"/>
                <a:sym typeface="Calibri"/>
              </a:rPr>
              <a:t>fgarciaquezada@fordham.edu </a:t>
            </a:r>
            <a:endParaRPr b="1" sz="4000">
              <a:solidFill>
                <a:srgbClr val="990033"/>
              </a:solidFill>
              <a:latin typeface="Calibri"/>
              <a:ea typeface="Calibri"/>
              <a:cs typeface="Calibri"/>
              <a:sym typeface="Calibri"/>
            </a:endParaRPr>
          </a:p>
          <a:p>
            <a:pPr indent="0" lvl="0" marL="0" rtl="0" algn="ctr">
              <a:spcBef>
                <a:spcPts val="0"/>
              </a:spcBef>
              <a:spcAft>
                <a:spcPts val="0"/>
              </a:spcAft>
              <a:buNone/>
            </a:pPr>
            <a:r>
              <a:rPr b="1" lang="en-US" sz="2000">
                <a:solidFill>
                  <a:srgbClr val="990033"/>
                </a:solidFill>
                <a:latin typeface="Calibri"/>
                <a:ea typeface="Calibri"/>
                <a:cs typeface="Calibri"/>
                <a:sym typeface="Calibri"/>
              </a:rPr>
              <a:t> </a:t>
            </a:r>
            <a:endParaRPr b="1" sz="2000">
              <a:solidFill>
                <a:srgbClr val="990033"/>
              </a:solidFill>
              <a:latin typeface="Calibri"/>
              <a:ea typeface="Calibri"/>
              <a:cs typeface="Calibri"/>
              <a:sym typeface="Calibri"/>
            </a:endParaRPr>
          </a:p>
          <a:p>
            <a:pPr indent="0" lvl="0" marL="0" rtl="0" algn="ctr">
              <a:spcBef>
                <a:spcPts val="0"/>
              </a:spcBef>
              <a:spcAft>
                <a:spcPts val="0"/>
              </a:spcAft>
              <a:buNone/>
            </a:pPr>
            <a:r>
              <a:rPr b="1" lang="en-US" sz="3000" u="sng">
                <a:solidFill>
                  <a:srgbClr val="741B47"/>
                </a:solidFill>
                <a:highlight>
                  <a:srgbClr val="FFFFFF"/>
                </a:highlight>
                <a:hlinkClick r:id="rId5">
                  <a:extLst>
                    <a:ext uri="{A12FA001-AC4F-418D-AE19-62706E023703}">
                      <ahyp:hlinkClr val="tx"/>
                    </a:ext>
                  </a:extLst>
                </a:hlinkClick>
              </a:rPr>
              <a:t>NYC RBERN WEBSITE</a:t>
            </a:r>
            <a:endParaRPr b="1" sz="5900">
              <a:solidFill>
                <a:srgbClr val="990033"/>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sp>
        <p:nvSpPr>
          <p:cNvPr id="107" name="Google Shape;107;g166e867460a_0_21"/>
          <p:cNvSpPr/>
          <p:nvPr/>
        </p:nvSpPr>
        <p:spPr>
          <a:xfrm>
            <a:off x="0" y="-383"/>
            <a:ext cx="12192000" cy="516900"/>
          </a:xfrm>
          <a:prstGeom prst="rect">
            <a:avLst/>
          </a:prstGeom>
          <a:solidFill>
            <a:srgbClr val="B22D4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8" name="Google Shape;108;g166e867460a_0_21"/>
          <p:cNvSpPr txBox="1"/>
          <p:nvPr/>
        </p:nvSpPr>
        <p:spPr>
          <a:xfrm>
            <a:off x="-1" y="-51135"/>
            <a:ext cx="12192000" cy="11391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b="1" lang="en-US" sz="3600">
                <a:solidFill>
                  <a:schemeClr val="lt1"/>
                </a:solidFill>
              </a:rPr>
              <a:t>Financial Aid: Money For College 101</a:t>
            </a:r>
            <a:endParaRPr sz="600">
              <a:solidFill>
                <a:schemeClr val="lt1"/>
              </a:solidFill>
            </a:endParaRPr>
          </a:p>
          <a:p>
            <a:pPr indent="0" lvl="0" marL="0" marR="0" rtl="0" algn="ctr">
              <a:spcBef>
                <a:spcPts val="0"/>
              </a:spcBef>
              <a:spcAft>
                <a:spcPts val="0"/>
              </a:spcAft>
              <a:buNone/>
            </a:pPr>
            <a:r>
              <a:t/>
            </a:r>
            <a:endParaRPr b="1" i="0" sz="3200" u="none" cap="none" strike="noStrike">
              <a:solidFill>
                <a:schemeClr val="lt1"/>
              </a:solidFill>
              <a:latin typeface="Calibri"/>
              <a:ea typeface="Calibri"/>
              <a:cs typeface="Calibri"/>
              <a:sym typeface="Calibri"/>
            </a:endParaRPr>
          </a:p>
        </p:txBody>
      </p:sp>
      <p:sp>
        <p:nvSpPr>
          <p:cNvPr id="109" name="Google Shape;109;g166e867460a_0_21"/>
          <p:cNvSpPr txBox="1"/>
          <p:nvPr/>
        </p:nvSpPr>
        <p:spPr>
          <a:xfrm>
            <a:off x="1827576" y="905913"/>
            <a:ext cx="78777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990033"/>
                </a:solidFill>
              </a:rPr>
              <a:t>What is Financial Aid?</a:t>
            </a:r>
            <a:endParaRPr sz="1800"/>
          </a:p>
        </p:txBody>
      </p:sp>
      <p:pic>
        <p:nvPicPr>
          <p:cNvPr id="110" name="Google Shape;110;g166e867460a_0_21"/>
          <p:cNvPicPr preferRelativeResize="0"/>
          <p:nvPr/>
        </p:nvPicPr>
        <p:blipFill rotWithShape="1">
          <a:blip r:embed="rId3">
            <a:alphaModFix/>
          </a:blip>
          <a:srcRect b="0" l="0" r="0" t="0"/>
          <a:stretch/>
        </p:blipFill>
        <p:spPr>
          <a:xfrm>
            <a:off x="65587" y="6373625"/>
            <a:ext cx="2148279" cy="461665"/>
          </a:xfrm>
          <a:prstGeom prst="rect">
            <a:avLst/>
          </a:prstGeom>
          <a:noFill/>
          <a:ln>
            <a:noFill/>
          </a:ln>
        </p:spPr>
      </p:pic>
      <p:grpSp>
        <p:nvGrpSpPr>
          <p:cNvPr id="111" name="Google Shape;111;g166e867460a_0_21"/>
          <p:cNvGrpSpPr/>
          <p:nvPr/>
        </p:nvGrpSpPr>
        <p:grpSpPr>
          <a:xfrm>
            <a:off x="9705278" y="6277295"/>
            <a:ext cx="2421135" cy="580740"/>
            <a:chOff x="408949" y="5674079"/>
            <a:chExt cx="2421135" cy="580740"/>
          </a:xfrm>
        </p:grpSpPr>
        <p:sp>
          <p:nvSpPr>
            <p:cNvPr id="112" name="Google Shape;112;g166e867460a_0_21"/>
            <p:cNvSpPr txBox="1"/>
            <p:nvPr/>
          </p:nvSpPr>
          <p:spPr>
            <a:xfrm>
              <a:off x="408949" y="5793119"/>
              <a:ext cx="2152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B22D4D"/>
                  </a:solidFill>
                  <a:latin typeface="Calibri"/>
                  <a:ea typeface="Calibri"/>
                  <a:cs typeface="Calibri"/>
                  <a:sym typeface="Calibri"/>
                </a:rPr>
                <a:t>Regional  Bilingual Education Resource Network (RBERN)</a:t>
              </a:r>
              <a:endParaRPr/>
            </a:p>
          </p:txBody>
        </p:sp>
        <p:pic>
          <p:nvPicPr>
            <p:cNvPr id="113" name="Google Shape;113;g166e867460a_0_21"/>
            <p:cNvPicPr preferRelativeResize="0"/>
            <p:nvPr/>
          </p:nvPicPr>
          <p:blipFill rotWithShape="1">
            <a:blip r:embed="rId4">
              <a:alphaModFix/>
            </a:blip>
            <a:srcRect b="0" l="0" r="0" t="0"/>
            <a:stretch/>
          </p:blipFill>
          <p:spPr>
            <a:xfrm>
              <a:off x="2293114" y="5674079"/>
              <a:ext cx="536970" cy="536970"/>
            </a:xfrm>
            <a:prstGeom prst="rect">
              <a:avLst/>
            </a:prstGeom>
            <a:noFill/>
            <a:ln>
              <a:noFill/>
            </a:ln>
          </p:spPr>
        </p:pic>
      </p:grpSp>
      <p:sp>
        <p:nvSpPr>
          <p:cNvPr id="114" name="Google Shape;114;g166e867460a_0_21"/>
          <p:cNvSpPr txBox="1"/>
          <p:nvPr/>
        </p:nvSpPr>
        <p:spPr>
          <a:xfrm>
            <a:off x="675975" y="2022300"/>
            <a:ext cx="7386600" cy="3417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t>It’s money from the federal government, the state government, and the institution (college or university) that helps you pay for college, career school, or graduate school expenses.</a:t>
            </a:r>
            <a:endParaRPr sz="3600"/>
          </a:p>
        </p:txBody>
      </p:sp>
      <p:pic>
        <p:nvPicPr>
          <p:cNvPr id="115" name="Google Shape;115;g166e867460a_0_21"/>
          <p:cNvPicPr preferRelativeResize="0"/>
          <p:nvPr/>
        </p:nvPicPr>
        <p:blipFill>
          <a:blip r:embed="rId5">
            <a:alphaModFix/>
          </a:blip>
          <a:stretch>
            <a:fillRect/>
          </a:stretch>
        </p:blipFill>
        <p:spPr>
          <a:xfrm>
            <a:off x="8259200" y="2218625"/>
            <a:ext cx="3932800" cy="2928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g166e867460a_0_33"/>
          <p:cNvSpPr/>
          <p:nvPr/>
        </p:nvSpPr>
        <p:spPr>
          <a:xfrm>
            <a:off x="0" y="-383"/>
            <a:ext cx="12192000" cy="516900"/>
          </a:xfrm>
          <a:prstGeom prst="rect">
            <a:avLst/>
          </a:prstGeom>
          <a:solidFill>
            <a:srgbClr val="B22D4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1" name="Google Shape;121;g166e867460a_0_33"/>
          <p:cNvSpPr txBox="1"/>
          <p:nvPr/>
        </p:nvSpPr>
        <p:spPr>
          <a:xfrm>
            <a:off x="-1" y="-51135"/>
            <a:ext cx="12192000" cy="11391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b="1" lang="en-US" sz="3600">
                <a:solidFill>
                  <a:schemeClr val="lt1"/>
                </a:solidFill>
              </a:rPr>
              <a:t>Financial Aid: Money For College 101</a:t>
            </a:r>
            <a:endParaRPr sz="600">
              <a:solidFill>
                <a:schemeClr val="lt1"/>
              </a:solidFill>
            </a:endParaRPr>
          </a:p>
          <a:p>
            <a:pPr indent="0" lvl="0" marL="0" marR="0" rtl="0" algn="ctr">
              <a:spcBef>
                <a:spcPts val="0"/>
              </a:spcBef>
              <a:spcAft>
                <a:spcPts val="0"/>
              </a:spcAft>
              <a:buNone/>
            </a:pPr>
            <a:r>
              <a:t/>
            </a:r>
            <a:endParaRPr b="1" i="0" sz="3200" u="none" cap="none" strike="noStrike">
              <a:solidFill>
                <a:schemeClr val="lt1"/>
              </a:solidFill>
              <a:latin typeface="Calibri"/>
              <a:ea typeface="Calibri"/>
              <a:cs typeface="Calibri"/>
              <a:sym typeface="Calibri"/>
            </a:endParaRPr>
          </a:p>
        </p:txBody>
      </p:sp>
      <p:sp>
        <p:nvSpPr>
          <p:cNvPr id="122" name="Google Shape;122;g166e867460a_0_33"/>
          <p:cNvSpPr txBox="1"/>
          <p:nvPr/>
        </p:nvSpPr>
        <p:spPr>
          <a:xfrm>
            <a:off x="1966500" y="662763"/>
            <a:ext cx="8259000" cy="1539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t/>
            </a:r>
            <a:endParaRPr/>
          </a:p>
          <a:p>
            <a:pPr indent="0" lvl="0" marL="0" rtl="0" algn="l">
              <a:spcBef>
                <a:spcPts val="0"/>
              </a:spcBef>
              <a:spcAft>
                <a:spcPts val="0"/>
              </a:spcAft>
              <a:buNone/>
            </a:pPr>
            <a:r>
              <a:rPr b="1" i="0" lang="en-US" sz="4000" u="none" cap="none" strike="noStrike">
                <a:solidFill>
                  <a:srgbClr val="990033"/>
                </a:solidFill>
              </a:rPr>
              <a:t>Does my family qualify and </a:t>
            </a:r>
            <a:r>
              <a:rPr b="1" lang="en-US" sz="4000">
                <a:solidFill>
                  <a:srgbClr val="990033"/>
                </a:solidFill>
              </a:rPr>
              <a:t>H</a:t>
            </a:r>
            <a:r>
              <a:rPr b="1" i="0" lang="en-US" sz="4000" u="none" cap="none" strike="noStrike">
                <a:solidFill>
                  <a:srgbClr val="990033"/>
                </a:solidFill>
              </a:rPr>
              <a:t>ow much aid are we going to get?</a:t>
            </a:r>
            <a:endParaRPr sz="1800"/>
          </a:p>
        </p:txBody>
      </p:sp>
      <p:pic>
        <p:nvPicPr>
          <p:cNvPr id="123" name="Google Shape;123;g166e867460a_0_33"/>
          <p:cNvPicPr preferRelativeResize="0"/>
          <p:nvPr/>
        </p:nvPicPr>
        <p:blipFill rotWithShape="1">
          <a:blip r:embed="rId3">
            <a:alphaModFix/>
          </a:blip>
          <a:srcRect b="0" l="0" r="0" t="0"/>
          <a:stretch/>
        </p:blipFill>
        <p:spPr>
          <a:xfrm>
            <a:off x="65587" y="6373625"/>
            <a:ext cx="2148279" cy="461665"/>
          </a:xfrm>
          <a:prstGeom prst="rect">
            <a:avLst/>
          </a:prstGeom>
          <a:noFill/>
          <a:ln>
            <a:noFill/>
          </a:ln>
        </p:spPr>
      </p:pic>
      <p:grpSp>
        <p:nvGrpSpPr>
          <p:cNvPr id="124" name="Google Shape;124;g166e867460a_0_33"/>
          <p:cNvGrpSpPr/>
          <p:nvPr/>
        </p:nvGrpSpPr>
        <p:grpSpPr>
          <a:xfrm>
            <a:off x="9705278" y="6277295"/>
            <a:ext cx="2421135" cy="580740"/>
            <a:chOff x="408949" y="5674079"/>
            <a:chExt cx="2421135" cy="580740"/>
          </a:xfrm>
        </p:grpSpPr>
        <p:sp>
          <p:nvSpPr>
            <p:cNvPr id="125" name="Google Shape;125;g166e867460a_0_33"/>
            <p:cNvSpPr txBox="1"/>
            <p:nvPr/>
          </p:nvSpPr>
          <p:spPr>
            <a:xfrm>
              <a:off x="408949" y="5793119"/>
              <a:ext cx="2152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B22D4D"/>
                  </a:solidFill>
                  <a:latin typeface="Calibri"/>
                  <a:ea typeface="Calibri"/>
                  <a:cs typeface="Calibri"/>
                  <a:sym typeface="Calibri"/>
                </a:rPr>
                <a:t>Regional  Bilingual Education Resource Network (RBERN)</a:t>
              </a:r>
              <a:endParaRPr/>
            </a:p>
          </p:txBody>
        </p:sp>
        <p:pic>
          <p:nvPicPr>
            <p:cNvPr id="126" name="Google Shape;126;g166e867460a_0_33"/>
            <p:cNvPicPr preferRelativeResize="0"/>
            <p:nvPr/>
          </p:nvPicPr>
          <p:blipFill rotWithShape="1">
            <a:blip r:embed="rId4">
              <a:alphaModFix/>
            </a:blip>
            <a:srcRect b="0" l="0" r="0" t="0"/>
            <a:stretch/>
          </p:blipFill>
          <p:spPr>
            <a:xfrm>
              <a:off x="2293114" y="5674079"/>
              <a:ext cx="536970" cy="536970"/>
            </a:xfrm>
            <a:prstGeom prst="rect">
              <a:avLst/>
            </a:prstGeom>
            <a:noFill/>
            <a:ln>
              <a:noFill/>
            </a:ln>
          </p:spPr>
        </p:pic>
      </p:grpSp>
      <p:sp>
        <p:nvSpPr>
          <p:cNvPr id="127" name="Google Shape;127;g166e867460a_0_33"/>
          <p:cNvSpPr txBox="1"/>
          <p:nvPr/>
        </p:nvSpPr>
        <p:spPr>
          <a:xfrm>
            <a:off x="2762250" y="2615500"/>
            <a:ext cx="8143800" cy="3661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3100">
                <a:solidFill>
                  <a:srgbClr val="990033"/>
                </a:solidFill>
              </a:rPr>
              <a:t>The “Formula” </a:t>
            </a:r>
            <a:endParaRPr b="1" sz="3100">
              <a:solidFill>
                <a:srgbClr val="990033"/>
              </a:solidFill>
            </a:endParaRPr>
          </a:p>
          <a:p>
            <a:pPr indent="457200" lvl="0" marL="457200" marR="0" rtl="0" algn="l">
              <a:lnSpc>
                <a:spcPct val="115000"/>
              </a:lnSpc>
              <a:spcBef>
                <a:spcPts val="0"/>
              </a:spcBef>
              <a:spcAft>
                <a:spcPts val="0"/>
              </a:spcAft>
              <a:buNone/>
            </a:pPr>
            <a:r>
              <a:rPr b="1" lang="en-US" sz="3100">
                <a:solidFill>
                  <a:srgbClr val="990033"/>
                </a:solidFill>
              </a:rPr>
              <a:t>Cost of Attendance </a:t>
            </a:r>
            <a:endParaRPr b="1" sz="3100">
              <a:solidFill>
                <a:srgbClr val="990033"/>
              </a:solidFill>
            </a:endParaRPr>
          </a:p>
          <a:p>
            <a:pPr indent="457200" lvl="0" marL="914400" marR="0" rtl="0" algn="l">
              <a:lnSpc>
                <a:spcPct val="115000"/>
              </a:lnSpc>
              <a:spcBef>
                <a:spcPts val="0"/>
              </a:spcBef>
              <a:spcAft>
                <a:spcPts val="0"/>
              </a:spcAft>
              <a:buNone/>
            </a:pPr>
            <a:r>
              <a:rPr b="1" lang="en-US" sz="3100">
                <a:solidFill>
                  <a:srgbClr val="990033"/>
                </a:solidFill>
              </a:rPr>
              <a:t>-minus </a:t>
            </a:r>
            <a:endParaRPr b="1" sz="3100">
              <a:solidFill>
                <a:srgbClr val="990033"/>
              </a:solidFill>
            </a:endParaRPr>
          </a:p>
          <a:p>
            <a:pPr indent="457200" lvl="0" marL="457200" marR="0" rtl="0" algn="l">
              <a:lnSpc>
                <a:spcPct val="115000"/>
              </a:lnSpc>
              <a:spcBef>
                <a:spcPts val="0"/>
              </a:spcBef>
              <a:spcAft>
                <a:spcPts val="0"/>
              </a:spcAft>
              <a:buNone/>
            </a:pPr>
            <a:r>
              <a:rPr b="1" lang="en-US" sz="3100" u="sng">
                <a:solidFill>
                  <a:srgbClr val="990033"/>
                </a:solidFill>
              </a:rPr>
              <a:t>Expected Family Contribution (EFC)</a:t>
            </a:r>
            <a:endParaRPr b="1" sz="3100" u="sng">
              <a:solidFill>
                <a:srgbClr val="990033"/>
              </a:solidFill>
            </a:endParaRPr>
          </a:p>
          <a:p>
            <a:pPr indent="457200" lvl="0" marL="457200" marR="0" rtl="0" algn="l">
              <a:lnSpc>
                <a:spcPct val="115000"/>
              </a:lnSpc>
              <a:spcBef>
                <a:spcPts val="0"/>
              </a:spcBef>
              <a:spcAft>
                <a:spcPts val="0"/>
              </a:spcAft>
              <a:buNone/>
            </a:pPr>
            <a:r>
              <a:t/>
            </a:r>
            <a:endParaRPr b="1" sz="3100">
              <a:solidFill>
                <a:srgbClr val="990033"/>
              </a:solidFill>
            </a:endParaRPr>
          </a:p>
          <a:p>
            <a:pPr indent="457200" lvl="0" marL="457200" marR="0" rtl="0" algn="l">
              <a:lnSpc>
                <a:spcPct val="115000"/>
              </a:lnSpc>
              <a:spcBef>
                <a:spcPts val="0"/>
              </a:spcBef>
              <a:spcAft>
                <a:spcPts val="0"/>
              </a:spcAft>
              <a:buNone/>
            </a:pPr>
            <a:r>
              <a:rPr b="1" lang="en-US" sz="3100">
                <a:solidFill>
                  <a:srgbClr val="990033"/>
                </a:solidFill>
              </a:rPr>
              <a:t>=  FINANCIAL NEED</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sp>
        <p:nvSpPr>
          <p:cNvPr id="132" name="Google Shape;132;g166e867460a_0_45"/>
          <p:cNvSpPr/>
          <p:nvPr/>
        </p:nvSpPr>
        <p:spPr>
          <a:xfrm>
            <a:off x="0" y="-383"/>
            <a:ext cx="12192000" cy="516900"/>
          </a:xfrm>
          <a:prstGeom prst="rect">
            <a:avLst/>
          </a:prstGeom>
          <a:solidFill>
            <a:srgbClr val="B22D4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3" name="Google Shape;133;g166e867460a_0_45"/>
          <p:cNvSpPr txBox="1"/>
          <p:nvPr/>
        </p:nvSpPr>
        <p:spPr>
          <a:xfrm>
            <a:off x="-1" y="-51135"/>
            <a:ext cx="12192000" cy="11391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b="1" lang="en-US" sz="3600">
                <a:solidFill>
                  <a:schemeClr val="lt1"/>
                </a:solidFill>
              </a:rPr>
              <a:t>Financial Aid: Money For College 101</a:t>
            </a:r>
            <a:endParaRPr sz="600">
              <a:solidFill>
                <a:schemeClr val="lt1"/>
              </a:solidFill>
            </a:endParaRPr>
          </a:p>
          <a:p>
            <a:pPr indent="0" lvl="0" marL="0" marR="0" rtl="0" algn="ctr">
              <a:spcBef>
                <a:spcPts val="0"/>
              </a:spcBef>
              <a:spcAft>
                <a:spcPts val="0"/>
              </a:spcAft>
              <a:buNone/>
            </a:pPr>
            <a:r>
              <a:t/>
            </a:r>
            <a:endParaRPr b="1" i="0" sz="3200" u="none" cap="none" strike="noStrike">
              <a:solidFill>
                <a:schemeClr val="lt1"/>
              </a:solidFill>
              <a:latin typeface="Calibri"/>
              <a:ea typeface="Calibri"/>
              <a:cs typeface="Calibri"/>
              <a:sym typeface="Calibri"/>
            </a:endParaRPr>
          </a:p>
        </p:txBody>
      </p:sp>
      <p:sp>
        <p:nvSpPr>
          <p:cNvPr id="134" name="Google Shape;134;g166e867460a_0_45"/>
          <p:cNvSpPr txBox="1"/>
          <p:nvPr/>
        </p:nvSpPr>
        <p:spPr>
          <a:xfrm>
            <a:off x="2309826" y="802850"/>
            <a:ext cx="7534500" cy="569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100">
                <a:solidFill>
                  <a:srgbClr val="990033"/>
                </a:solidFill>
              </a:rPr>
              <a:t>GETTING TO THE </a:t>
            </a:r>
            <a:r>
              <a:rPr b="1" lang="en-US" sz="3100">
                <a:solidFill>
                  <a:srgbClr val="990033"/>
                </a:solidFill>
              </a:rPr>
              <a:t>FINANCIAL NEED</a:t>
            </a:r>
            <a:endParaRPr/>
          </a:p>
        </p:txBody>
      </p:sp>
      <p:pic>
        <p:nvPicPr>
          <p:cNvPr id="135" name="Google Shape;135;g166e867460a_0_45"/>
          <p:cNvPicPr preferRelativeResize="0"/>
          <p:nvPr/>
        </p:nvPicPr>
        <p:blipFill rotWithShape="1">
          <a:blip r:embed="rId3">
            <a:alphaModFix/>
          </a:blip>
          <a:srcRect b="0" l="0" r="0" t="0"/>
          <a:stretch/>
        </p:blipFill>
        <p:spPr>
          <a:xfrm>
            <a:off x="65587" y="6373625"/>
            <a:ext cx="2148279" cy="461665"/>
          </a:xfrm>
          <a:prstGeom prst="rect">
            <a:avLst/>
          </a:prstGeom>
          <a:noFill/>
          <a:ln>
            <a:noFill/>
          </a:ln>
        </p:spPr>
      </p:pic>
      <p:grpSp>
        <p:nvGrpSpPr>
          <p:cNvPr id="136" name="Google Shape;136;g166e867460a_0_45"/>
          <p:cNvGrpSpPr/>
          <p:nvPr/>
        </p:nvGrpSpPr>
        <p:grpSpPr>
          <a:xfrm>
            <a:off x="9705278" y="6277295"/>
            <a:ext cx="2421135" cy="580740"/>
            <a:chOff x="408949" y="5674079"/>
            <a:chExt cx="2421135" cy="580740"/>
          </a:xfrm>
        </p:grpSpPr>
        <p:sp>
          <p:nvSpPr>
            <p:cNvPr id="137" name="Google Shape;137;g166e867460a_0_45"/>
            <p:cNvSpPr txBox="1"/>
            <p:nvPr/>
          </p:nvSpPr>
          <p:spPr>
            <a:xfrm>
              <a:off x="408949" y="5793119"/>
              <a:ext cx="2152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B22D4D"/>
                  </a:solidFill>
                  <a:latin typeface="Calibri"/>
                  <a:ea typeface="Calibri"/>
                  <a:cs typeface="Calibri"/>
                  <a:sym typeface="Calibri"/>
                </a:rPr>
                <a:t>Regional  Bilingual Education Resource Network (RBERN)</a:t>
              </a:r>
              <a:endParaRPr/>
            </a:p>
          </p:txBody>
        </p:sp>
        <p:pic>
          <p:nvPicPr>
            <p:cNvPr id="138" name="Google Shape;138;g166e867460a_0_45"/>
            <p:cNvPicPr preferRelativeResize="0"/>
            <p:nvPr/>
          </p:nvPicPr>
          <p:blipFill rotWithShape="1">
            <a:blip r:embed="rId4">
              <a:alphaModFix/>
            </a:blip>
            <a:srcRect b="0" l="0" r="0" t="0"/>
            <a:stretch/>
          </p:blipFill>
          <p:spPr>
            <a:xfrm>
              <a:off x="2293114" y="5674079"/>
              <a:ext cx="536970" cy="536970"/>
            </a:xfrm>
            <a:prstGeom prst="rect">
              <a:avLst/>
            </a:prstGeom>
            <a:noFill/>
            <a:ln>
              <a:noFill/>
            </a:ln>
          </p:spPr>
        </p:pic>
      </p:grpSp>
      <p:sp>
        <p:nvSpPr>
          <p:cNvPr id="139" name="Google Shape;139;g166e867460a_0_45"/>
          <p:cNvSpPr txBox="1"/>
          <p:nvPr/>
        </p:nvSpPr>
        <p:spPr>
          <a:xfrm>
            <a:off x="383700" y="1798675"/>
            <a:ext cx="5530800" cy="424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3000"/>
              <a:t>Hard Costs- The “School Bill” </a:t>
            </a:r>
            <a:endParaRPr sz="3000"/>
          </a:p>
          <a:p>
            <a:pPr indent="457200" lvl="0" marL="0" marR="0" rtl="0" algn="l">
              <a:lnSpc>
                <a:spcPct val="100000"/>
              </a:lnSpc>
              <a:spcBef>
                <a:spcPts val="0"/>
              </a:spcBef>
              <a:spcAft>
                <a:spcPts val="0"/>
              </a:spcAft>
              <a:buNone/>
            </a:pPr>
            <a:r>
              <a:rPr lang="en-US" sz="3000"/>
              <a:t>• Tuition and Fees </a:t>
            </a:r>
            <a:endParaRPr sz="3000"/>
          </a:p>
          <a:p>
            <a:pPr indent="457200" lvl="0" marL="0" marR="0" rtl="0" algn="l">
              <a:lnSpc>
                <a:spcPct val="100000"/>
              </a:lnSpc>
              <a:spcBef>
                <a:spcPts val="0"/>
              </a:spcBef>
              <a:spcAft>
                <a:spcPts val="0"/>
              </a:spcAft>
              <a:buNone/>
            </a:pPr>
            <a:r>
              <a:rPr lang="en-US" sz="3000"/>
              <a:t>• Campus Room and Board </a:t>
            </a:r>
            <a:endParaRPr sz="3000"/>
          </a:p>
          <a:p>
            <a:pPr indent="457200" lvl="0" marL="0" marR="0" rtl="0" algn="l">
              <a:lnSpc>
                <a:spcPct val="100000"/>
              </a:lnSpc>
              <a:spcBef>
                <a:spcPts val="0"/>
              </a:spcBef>
              <a:spcAft>
                <a:spcPts val="0"/>
              </a:spcAft>
              <a:buNone/>
            </a:pPr>
            <a:r>
              <a:t/>
            </a:r>
            <a:endParaRPr sz="3000"/>
          </a:p>
          <a:p>
            <a:pPr indent="0" lvl="0" marL="0" marR="0" rtl="0" algn="l">
              <a:lnSpc>
                <a:spcPct val="100000"/>
              </a:lnSpc>
              <a:spcBef>
                <a:spcPts val="0"/>
              </a:spcBef>
              <a:spcAft>
                <a:spcPts val="0"/>
              </a:spcAft>
              <a:buNone/>
            </a:pPr>
            <a:r>
              <a:rPr lang="en-US" sz="3000"/>
              <a:t>Soft Costs- The “Extras” </a:t>
            </a:r>
            <a:endParaRPr sz="3000"/>
          </a:p>
          <a:p>
            <a:pPr indent="457200" lvl="0" marL="0" marR="0" rtl="0" algn="l">
              <a:lnSpc>
                <a:spcPct val="100000"/>
              </a:lnSpc>
              <a:spcBef>
                <a:spcPts val="0"/>
              </a:spcBef>
              <a:spcAft>
                <a:spcPts val="0"/>
              </a:spcAft>
              <a:buNone/>
            </a:pPr>
            <a:r>
              <a:rPr lang="en-US" sz="3000"/>
              <a:t>• Books and Supplies </a:t>
            </a:r>
            <a:endParaRPr sz="3000"/>
          </a:p>
          <a:p>
            <a:pPr indent="457200" lvl="0" marL="0" marR="0" rtl="0" algn="l">
              <a:lnSpc>
                <a:spcPct val="100000"/>
              </a:lnSpc>
              <a:spcBef>
                <a:spcPts val="0"/>
              </a:spcBef>
              <a:spcAft>
                <a:spcPts val="0"/>
              </a:spcAft>
              <a:buNone/>
            </a:pPr>
            <a:r>
              <a:rPr lang="en-US" sz="3000"/>
              <a:t>• Transportation </a:t>
            </a:r>
            <a:endParaRPr sz="3000"/>
          </a:p>
          <a:p>
            <a:pPr indent="457200" lvl="0" marL="0" marR="0" rtl="0" algn="l">
              <a:lnSpc>
                <a:spcPct val="100000"/>
              </a:lnSpc>
              <a:spcBef>
                <a:spcPts val="0"/>
              </a:spcBef>
              <a:spcAft>
                <a:spcPts val="0"/>
              </a:spcAft>
              <a:buNone/>
            </a:pPr>
            <a:r>
              <a:rPr lang="en-US" sz="3000"/>
              <a:t>• Living Expenses </a:t>
            </a:r>
            <a:endParaRPr sz="3000"/>
          </a:p>
          <a:p>
            <a:pPr indent="457200" lvl="0" marL="0" marR="0" rtl="0" algn="l">
              <a:lnSpc>
                <a:spcPct val="100000"/>
              </a:lnSpc>
              <a:spcBef>
                <a:spcPts val="0"/>
              </a:spcBef>
              <a:spcAft>
                <a:spcPts val="0"/>
              </a:spcAft>
              <a:buNone/>
            </a:pPr>
            <a:r>
              <a:rPr lang="en-US" sz="3000"/>
              <a:t>• Miscellaneous</a:t>
            </a:r>
            <a:endParaRPr sz="1800">
              <a:solidFill>
                <a:schemeClr val="dk1"/>
              </a:solidFill>
              <a:latin typeface="Calibri"/>
              <a:ea typeface="Calibri"/>
              <a:cs typeface="Calibri"/>
              <a:sym typeface="Calibri"/>
            </a:endParaRPr>
          </a:p>
        </p:txBody>
      </p:sp>
      <p:pic>
        <p:nvPicPr>
          <p:cNvPr id="140" name="Google Shape;140;g166e867460a_0_45"/>
          <p:cNvPicPr preferRelativeResize="0"/>
          <p:nvPr/>
        </p:nvPicPr>
        <p:blipFill>
          <a:blip r:embed="rId5">
            <a:alphaModFix/>
          </a:blip>
          <a:stretch>
            <a:fillRect/>
          </a:stretch>
        </p:blipFill>
        <p:spPr>
          <a:xfrm>
            <a:off x="6042001" y="1658575"/>
            <a:ext cx="5774848" cy="4528525"/>
          </a:xfrm>
          <a:prstGeom prst="rect">
            <a:avLst/>
          </a:prstGeom>
          <a:noFill/>
          <a:ln>
            <a:noFill/>
          </a:ln>
        </p:spPr>
      </p:pic>
      <p:sp>
        <p:nvSpPr>
          <p:cNvPr id="141" name="Google Shape;141;g166e867460a_0_45"/>
          <p:cNvSpPr txBox="1"/>
          <p:nvPr/>
        </p:nvSpPr>
        <p:spPr>
          <a:xfrm>
            <a:off x="6042000" y="5786900"/>
            <a:ext cx="5775000" cy="400200"/>
          </a:xfrm>
          <a:prstGeom prst="rect">
            <a:avLst/>
          </a:prstGeom>
          <a:solidFill>
            <a:srgbClr val="45818E"/>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g166e867460a_0_9"/>
          <p:cNvSpPr/>
          <p:nvPr/>
        </p:nvSpPr>
        <p:spPr>
          <a:xfrm>
            <a:off x="0" y="-383"/>
            <a:ext cx="12192000" cy="516900"/>
          </a:xfrm>
          <a:prstGeom prst="rect">
            <a:avLst/>
          </a:prstGeom>
          <a:solidFill>
            <a:srgbClr val="B22D4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7" name="Google Shape;147;g166e867460a_0_9"/>
          <p:cNvSpPr txBox="1"/>
          <p:nvPr/>
        </p:nvSpPr>
        <p:spPr>
          <a:xfrm>
            <a:off x="0" y="-51125"/>
            <a:ext cx="12192000" cy="11391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b="1" lang="en-US" sz="3600">
                <a:solidFill>
                  <a:schemeClr val="lt1"/>
                </a:solidFill>
              </a:rPr>
              <a:t>Financial Aid: Money For College 101</a:t>
            </a:r>
            <a:endParaRPr b="1" sz="3600">
              <a:solidFill>
                <a:schemeClr val="lt1"/>
              </a:solidFill>
            </a:endParaRPr>
          </a:p>
          <a:p>
            <a:pPr indent="0" lvl="0" marL="0" marR="0" rtl="0" algn="l">
              <a:spcBef>
                <a:spcPts val="0"/>
              </a:spcBef>
              <a:spcAft>
                <a:spcPts val="0"/>
              </a:spcAft>
              <a:buNone/>
            </a:pPr>
            <a:r>
              <a:t/>
            </a:r>
            <a:endParaRPr b="1" i="0" sz="3200" u="none" cap="none" strike="noStrike">
              <a:solidFill>
                <a:schemeClr val="lt1"/>
              </a:solidFill>
              <a:latin typeface="Calibri"/>
              <a:ea typeface="Calibri"/>
              <a:cs typeface="Calibri"/>
              <a:sym typeface="Calibri"/>
            </a:endParaRPr>
          </a:p>
        </p:txBody>
      </p:sp>
      <p:sp>
        <p:nvSpPr>
          <p:cNvPr id="148" name="Google Shape;148;g166e867460a_0_9"/>
          <p:cNvSpPr txBox="1"/>
          <p:nvPr/>
        </p:nvSpPr>
        <p:spPr>
          <a:xfrm>
            <a:off x="65550" y="760463"/>
            <a:ext cx="120609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u="sng">
                <a:solidFill>
                  <a:srgbClr val="990033"/>
                </a:solidFill>
              </a:rPr>
              <a:t>What is meant by “</a:t>
            </a:r>
            <a:r>
              <a:rPr b="1" lang="en-US" sz="3000" u="sng">
                <a:solidFill>
                  <a:srgbClr val="990033"/>
                </a:solidFill>
              </a:rPr>
              <a:t>Expected Family Contribution” Or The “EFC”?</a:t>
            </a:r>
            <a:endParaRPr sz="1300"/>
          </a:p>
        </p:txBody>
      </p:sp>
      <p:pic>
        <p:nvPicPr>
          <p:cNvPr id="149" name="Google Shape;149;g166e867460a_0_9"/>
          <p:cNvPicPr preferRelativeResize="0"/>
          <p:nvPr/>
        </p:nvPicPr>
        <p:blipFill rotWithShape="1">
          <a:blip r:embed="rId3">
            <a:alphaModFix/>
          </a:blip>
          <a:srcRect b="0" l="0" r="0" t="0"/>
          <a:stretch/>
        </p:blipFill>
        <p:spPr>
          <a:xfrm>
            <a:off x="65587" y="6373625"/>
            <a:ext cx="2148279" cy="461665"/>
          </a:xfrm>
          <a:prstGeom prst="rect">
            <a:avLst/>
          </a:prstGeom>
          <a:noFill/>
          <a:ln>
            <a:noFill/>
          </a:ln>
        </p:spPr>
      </p:pic>
      <p:grpSp>
        <p:nvGrpSpPr>
          <p:cNvPr id="150" name="Google Shape;150;g166e867460a_0_9"/>
          <p:cNvGrpSpPr/>
          <p:nvPr/>
        </p:nvGrpSpPr>
        <p:grpSpPr>
          <a:xfrm>
            <a:off x="9705278" y="6277295"/>
            <a:ext cx="2421135" cy="580740"/>
            <a:chOff x="408949" y="5674079"/>
            <a:chExt cx="2421135" cy="580740"/>
          </a:xfrm>
        </p:grpSpPr>
        <p:sp>
          <p:nvSpPr>
            <p:cNvPr id="151" name="Google Shape;151;g166e867460a_0_9"/>
            <p:cNvSpPr txBox="1"/>
            <p:nvPr/>
          </p:nvSpPr>
          <p:spPr>
            <a:xfrm>
              <a:off x="408949" y="5793119"/>
              <a:ext cx="2152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B22D4D"/>
                  </a:solidFill>
                  <a:latin typeface="Calibri"/>
                  <a:ea typeface="Calibri"/>
                  <a:cs typeface="Calibri"/>
                  <a:sym typeface="Calibri"/>
                </a:rPr>
                <a:t>Regional  Bilingual Education Resource Network (RBERN)</a:t>
              </a:r>
              <a:endParaRPr/>
            </a:p>
          </p:txBody>
        </p:sp>
        <p:pic>
          <p:nvPicPr>
            <p:cNvPr id="152" name="Google Shape;152;g166e867460a_0_9"/>
            <p:cNvPicPr preferRelativeResize="0"/>
            <p:nvPr/>
          </p:nvPicPr>
          <p:blipFill rotWithShape="1">
            <a:blip r:embed="rId4">
              <a:alphaModFix/>
            </a:blip>
            <a:srcRect b="0" l="0" r="0" t="0"/>
            <a:stretch/>
          </p:blipFill>
          <p:spPr>
            <a:xfrm>
              <a:off x="2293114" y="5674079"/>
              <a:ext cx="536970" cy="536970"/>
            </a:xfrm>
            <a:prstGeom prst="rect">
              <a:avLst/>
            </a:prstGeom>
            <a:noFill/>
            <a:ln>
              <a:noFill/>
            </a:ln>
          </p:spPr>
        </p:pic>
      </p:grpSp>
      <p:sp>
        <p:nvSpPr>
          <p:cNvPr id="153" name="Google Shape;153;g166e867460a_0_9"/>
          <p:cNvSpPr txBox="1"/>
          <p:nvPr/>
        </p:nvSpPr>
        <p:spPr>
          <a:xfrm>
            <a:off x="1000125" y="1439450"/>
            <a:ext cx="10025100" cy="4710000"/>
          </a:xfrm>
          <a:prstGeom prst="rect">
            <a:avLst/>
          </a:prstGeom>
          <a:noFill/>
          <a:ln>
            <a:noFill/>
          </a:ln>
        </p:spPr>
        <p:txBody>
          <a:bodyPr anchorCtr="0" anchor="t" bIns="45700" lIns="91425" spcFirstLastPara="1" rIns="91425" wrap="square" tIns="45700">
            <a:spAutoFit/>
          </a:bodyPr>
          <a:lstStyle/>
          <a:p>
            <a:pPr indent="-419100" lvl="0" marL="457200" rtl="0" algn="l">
              <a:spcBef>
                <a:spcPts val="0"/>
              </a:spcBef>
              <a:spcAft>
                <a:spcPts val="0"/>
              </a:spcAft>
              <a:buSzPts val="3000"/>
              <a:buChar char="●"/>
            </a:pPr>
            <a:r>
              <a:rPr b="1" lang="en-US" sz="3000"/>
              <a:t>Two Parts </a:t>
            </a:r>
            <a:endParaRPr b="1" sz="3000"/>
          </a:p>
          <a:p>
            <a:pPr indent="457200" lvl="0" marL="0" rtl="0" algn="l">
              <a:spcBef>
                <a:spcPts val="0"/>
              </a:spcBef>
              <a:spcAft>
                <a:spcPts val="0"/>
              </a:spcAft>
              <a:buNone/>
            </a:pPr>
            <a:r>
              <a:rPr b="1" lang="en-US" sz="3000"/>
              <a:t>• Student Contribution </a:t>
            </a:r>
            <a:endParaRPr b="1" sz="3000"/>
          </a:p>
          <a:p>
            <a:pPr indent="457200" lvl="0" marL="0" rtl="0" algn="l">
              <a:spcBef>
                <a:spcPts val="0"/>
              </a:spcBef>
              <a:spcAft>
                <a:spcPts val="0"/>
              </a:spcAft>
              <a:buNone/>
            </a:pPr>
            <a:r>
              <a:rPr b="1" lang="en-US" sz="3000"/>
              <a:t>• Parent Contribution</a:t>
            </a:r>
            <a:endParaRPr b="1" sz="3000"/>
          </a:p>
          <a:p>
            <a:pPr indent="-419100" lvl="0" marL="457200" rtl="0" algn="l">
              <a:spcBef>
                <a:spcPts val="0"/>
              </a:spcBef>
              <a:spcAft>
                <a:spcPts val="0"/>
              </a:spcAft>
              <a:buSzPts val="3000"/>
              <a:buChar char="●"/>
            </a:pPr>
            <a:r>
              <a:rPr b="1" lang="en-US" sz="3000"/>
              <a:t>Factors Considered </a:t>
            </a:r>
            <a:endParaRPr b="1" sz="3000"/>
          </a:p>
          <a:p>
            <a:pPr indent="457200" lvl="0" marL="0" rtl="0" algn="l">
              <a:spcBef>
                <a:spcPts val="0"/>
              </a:spcBef>
              <a:spcAft>
                <a:spcPts val="0"/>
              </a:spcAft>
              <a:buNone/>
            </a:pPr>
            <a:r>
              <a:rPr b="1" lang="en-US" sz="3000"/>
              <a:t>• Income </a:t>
            </a:r>
            <a:endParaRPr b="1" sz="3000"/>
          </a:p>
          <a:p>
            <a:pPr indent="457200" lvl="0" marL="0" rtl="0" algn="l">
              <a:spcBef>
                <a:spcPts val="0"/>
              </a:spcBef>
              <a:spcAft>
                <a:spcPts val="0"/>
              </a:spcAft>
              <a:buNone/>
            </a:pPr>
            <a:r>
              <a:rPr b="1" lang="en-US" sz="3000"/>
              <a:t>• Assets- Savings, Investments (NOT RETIREMENT) </a:t>
            </a:r>
            <a:endParaRPr b="1" sz="3000"/>
          </a:p>
          <a:p>
            <a:pPr indent="457200" lvl="0" marL="914400" rtl="0" algn="l">
              <a:spcBef>
                <a:spcPts val="0"/>
              </a:spcBef>
              <a:spcAft>
                <a:spcPts val="0"/>
              </a:spcAft>
              <a:buNone/>
            </a:pPr>
            <a:r>
              <a:rPr b="1" lang="en-US" sz="3000"/>
              <a:t>– Business Value – 529 College Savings Plans </a:t>
            </a:r>
            <a:endParaRPr b="1" sz="3000"/>
          </a:p>
          <a:p>
            <a:pPr indent="457200" lvl="0" marL="0" rtl="0" algn="l">
              <a:spcBef>
                <a:spcPts val="0"/>
              </a:spcBef>
              <a:spcAft>
                <a:spcPts val="0"/>
              </a:spcAft>
              <a:buNone/>
            </a:pPr>
            <a:r>
              <a:rPr b="1" lang="en-US" sz="3000"/>
              <a:t>• Number In Family </a:t>
            </a:r>
            <a:endParaRPr b="1" sz="3000"/>
          </a:p>
          <a:p>
            <a:pPr indent="457200" lvl="0" marL="0" rtl="0" algn="l">
              <a:spcBef>
                <a:spcPts val="0"/>
              </a:spcBef>
              <a:spcAft>
                <a:spcPts val="0"/>
              </a:spcAft>
              <a:buNone/>
            </a:pPr>
            <a:r>
              <a:rPr b="1" lang="en-US" sz="3000"/>
              <a:t>• Number In College </a:t>
            </a:r>
            <a:endParaRPr b="1" sz="3000"/>
          </a:p>
          <a:p>
            <a:pPr indent="-419100" lvl="0" marL="457200" rtl="0" algn="l">
              <a:spcBef>
                <a:spcPts val="0"/>
              </a:spcBef>
              <a:spcAft>
                <a:spcPts val="0"/>
              </a:spcAft>
              <a:buSzPts val="3000"/>
              <a:buChar char="●"/>
            </a:pPr>
            <a:r>
              <a:rPr b="1" lang="en-US" sz="3000"/>
              <a:t>Constant – Doesn’t Change between schools</a:t>
            </a:r>
            <a:endParaRPr b="1" sz="3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g166e867460a_0_88"/>
          <p:cNvSpPr/>
          <p:nvPr/>
        </p:nvSpPr>
        <p:spPr>
          <a:xfrm>
            <a:off x="0" y="-383"/>
            <a:ext cx="12192000" cy="516900"/>
          </a:xfrm>
          <a:prstGeom prst="rect">
            <a:avLst/>
          </a:prstGeom>
          <a:solidFill>
            <a:srgbClr val="B22D4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9" name="Google Shape;159;g166e867460a_0_88"/>
          <p:cNvSpPr txBox="1"/>
          <p:nvPr/>
        </p:nvSpPr>
        <p:spPr>
          <a:xfrm>
            <a:off x="0" y="-51125"/>
            <a:ext cx="12192000" cy="11391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b="1" lang="en-US" sz="3600">
                <a:solidFill>
                  <a:schemeClr val="lt1"/>
                </a:solidFill>
              </a:rPr>
              <a:t>Financial Aid: Money For College 101</a:t>
            </a:r>
            <a:endParaRPr b="1" sz="3600">
              <a:solidFill>
                <a:schemeClr val="lt1"/>
              </a:solidFill>
            </a:endParaRPr>
          </a:p>
          <a:p>
            <a:pPr indent="0" lvl="0" marL="0" marR="0" rtl="0" algn="l">
              <a:spcBef>
                <a:spcPts val="0"/>
              </a:spcBef>
              <a:spcAft>
                <a:spcPts val="0"/>
              </a:spcAft>
              <a:buNone/>
            </a:pPr>
            <a:r>
              <a:t/>
            </a:r>
            <a:endParaRPr b="1" i="0" sz="3200" u="none" cap="none" strike="noStrike">
              <a:solidFill>
                <a:schemeClr val="lt1"/>
              </a:solidFill>
              <a:latin typeface="Calibri"/>
              <a:ea typeface="Calibri"/>
              <a:cs typeface="Calibri"/>
              <a:sym typeface="Calibri"/>
            </a:endParaRPr>
          </a:p>
        </p:txBody>
      </p:sp>
      <p:sp>
        <p:nvSpPr>
          <p:cNvPr id="160" name="Google Shape;160;g166e867460a_0_88"/>
          <p:cNvSpPr txBox="1"/>
          <p:nvPr/>
        </p:nvSpPr>
        <p:spPr>
          <a:xfrm>
            <a:off x="65550" y="760463"/>
            <a:ext cx="12060900" cy="569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990033"/>
                </a:solidFill>
              </a:rPr>
              <a:t>What to Consider to Determine the </a:t>
            </a:r>
            <a:r>
              <a:rPr b="1" lang="en-US" sz="2800">
                <a:solidFill>
                  <a:srgbClr val="990033"/>
                </a:solidFill>
              </a:rPr>
              <a:t>Cost of Attendance</a:t>
            </a:r>
            <a:r>
              <a:rPr b="1" lang="en-US" sz="3100">
                <a:solidFill>
                  <a:srgbClr val="990033"/>
                </a:solidFill>
              </a:rPr>
              <a:t> </a:t>
            </a:r>
            <a:endParaRPr sz="1300"/>
          </a:p>
        </p:txBody>
      </p:sp>
      <p:pic>
        <p:nvPicPr>
          <p:cNvPr id="161" name="Google Shape;161;g166e867460a_0_88"/>
          <p:cNvPicPr preferRelativeResize="0"/>
          <p:nvPr/>
        </p:nvPicPr>
        <p:blipFill rotWithShape="1">
          <a:blip r:embed="rId3">
            <a:alphaModFix/>
          </a:blip>
          <a:srcRect b="0" l="0" r="0" t="0"/>
          <a:stretch/>
        </p:blipFill>
        <p:spPr>
          <a:xfrm>
            <a:off x="65587" y="6373625"/>
            <a:ext cx="2148279" cy="461665"/>
          </a:xfrm>
          <a:prstGeom prst="rect">
            <a:avLst/>
          </a:prstGeom>
          <a:noFill/>
          <a:ln>
            <a:noFill/>
          </a:ln>
        </p:spPr>
      </p:pic>
      <p:grpSp>
        <p:nvGrpSpPr>
          <p:cNvPr id="162" name="Google Shape;162;g166e867460a_0_88"/>
          <p:cNvGrpSpPr/>
          <p:nvPr/>
        </p:nvGrpSpPr>
        <p:grpSpPr>
          <a:xfrm>
            <a:off x="9705278" y="6277295"/>
            <a:ext cx="2421135" cy="580740"/>
            <a:chOff x="408949" y="5674079"/>
            <a:chExt cx="2421135" cy="580740"/>
          </a:xfrm>
        </p:grpSpPr>
        <p:sp>
          <p:nvSpPr>
            <p:cNvPr id="163" name="Google Shape;163;g166e867460a_0_88"/>
            <p:cNvSpPr txBox="1"/>
            <p:nvPr/>
          </p:nvSpPr>
          <p:spPr>
            <a:xfrm>
              <a:off x="408949" y="5793119"/>
              <a:ext cx="2152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B22D4D"/>
                  </a:solidFill>
                  <a:latin typeface="Calibri"/>
                  <a:ea typeface="Calibri"/>
                  <a:cs typeface="Calibri"/>
                  <a:sym typeface="Calibri"/>
                </a:rPr>
                <a:t>Regional  Bilingual Education Resource Network (RBERN)</a:t>
              </a:r>
              <a:endParaRPr/>
            </a:p>
          </p:txBody>
        </p:sp>
        <p:pic>
          <p:nvPicPr>
            <p:cNvPr id="164" name="Google Shape;164;g166e867460a_0_88"/>
            <p:cNvPicPr preferRelativeResize="0"/>
            <p:nvPr/>
          </p:nvPicPr>
          <p:blipFill rotWithShape="1">
            <a:blip r:embed="rId4">
              <a:alphaModFix/>
            </a:blip>
            <a:srcRect b="0" l="0" r="0" t="0"/>
            <a:stretch/>
          </p:blipFill>
          <p:spPr>
            <a:xfrm>
              <a:off x="2293114" y="5674079"/>
              <a:ext cx="536970" cy="536970"/>
            </a:xfrm>
            <a:prstGeom prst="rect">
              <a:avLst/>
            </a:prstGeom>
            <a:noFill/>
            <a:ln>
              <a:noFill/>
            </a:ln>
          </p:spPr>
        </p:pic>
      </p:grpSp>
      <p:pic>
        <p:nvPicPr>
          <p:cNvPr id="165" name="Google Shape;165;g166e867460a_0_88">
            <a:hlinkClick r:id="rId5"/>
          </p:cNvPr>
          <p:cNvPicPr preferRelativeResize="0"/>
          <p:nvPr/>
        </p:nvPicPr>
        <p:blipFill rotWithShape="1">
          <a:blip r:embed="rId6">
            <a:alphaModFix/>
          </a:blip>
          <a:srcRect b="0" l="0" r="0" t="0"/>
          <a:stretch/>
        </p:blipFill>
        <p:spPr>
          <a:xfrm>
            <a:off x="6520050" y="1311388"/>
            <a:ext cx="4742488" cy="4742488"/>
          </a:xfrm>
          <a:prstGeom prst="rect">
            <a:avLst/>
          </a:prstGeom>
          <a:noFill/>
          <a:ln>
            <a:noFill/>
          </a:ln>
        </p:spPr>
      </p:pic>
      <p:sp>
        <p:nvSpPr>
          <p:cNvPr id="166" name="Google Shape;166;g166e867460a_0_88"/>
          <p:cNvSpPr txBox="1"/>
          <p:nvPr/>
        </p:nvSpPr>
        <p:spPr>
          <a:xfrm>
            <a:off x="476475" y="1600475"/>
            <a:ext cx="5764800" cy="4451100"/>
          </a:xfrm>
          <a:prstGeom prst="rect">
            <a:avLst/>
          </a:prstGeom>
          <a:noFill/>
          <a:ln>
            <a:noFill/>
          </a:ln>
        </p:spPr>
        <p:txBody>
          <a:bodyPr anchorCtr="0" anchor="t" bIns="45700" lIns="91425" spcFirstLastPara="1" rIns="91425" wrap="square" tIns="45700">
            <a:normAutofit fontScale="47500" lnSpcReduction="20000"/>
          </a:bodyPr>
          <a:lstStyle/>
          <a:p>
            <a:pPr indent="0" lvl="0" marL="0" rtl="0" algn="l">
              <a:lnSpc>
                <a:spcPct val="90000"/>
              </a:lnSpc>
              <a:spcBef>
                <a:spcPts val="0"/>
              </a:spcBef>
              <a:spcAft>
                <a:spcPts val="0"/>
              </a:spcAft>
              <a:buNone/>
            </a:pPr>
            <a:r>
              <a:t/>
            </a:r>
            <a:endParaRPr b="1" sz="2300">
              <a:solidFill>
                <a:srgbClr val="980000"/>
              </a:solidFill>
            </a:endParaRPr>
          </a:p>
          <a:p>
            <a:pPr indent="0" lvl="0" marL="0" rtl="0" algn="l">
              <a:lnSpc>
                <a:spcPct val="90000"/>
              </a:lnSpc>
              <a:spcBef>
                <a:spcPts val="0"/>
              </a:spcBef>
              <a:spcAft>
                <a:spcPts val="0"/>
              </a:spcAft>
              <a:buNone/>
            </a:pPr>
            <a:r>
              <a:rPr b="1" lang="en-US" sz="5450">
                <a:solidFill>
                  <a:srgbClr val="980000"/>
                </a:solidFill>
              </a:rPr>
              <a:t>Identify priorities and college characteristics:</a:t>
            </a:r>
            <a:endParaRPr b="1" sz="5450">
              <a:solidFill>
                <a:srgbClr val="980000"/>
              </a:solidFill>
              <a:latin typeface="Calibri"/>
              <a:ea typeface="Calibri"/>
              <a:cs typeface="Calibri"/>
              <a:sym typeface="Calibri"/>
            </a:endParaRPr>
          </a:p>
          <a:p>
            <a:pPr indent="0" lvl="0" marL="0" rtl="0" algn="l">
              <a:lnSpc>
                <a:spcPct val="90000"/>
              </a:lnSpc>
              <a:spcBef>
                <a:spcPts val="1000"/>
              </a:spcBef>
              <a:spcAft>
                <a:spcPts val="0"/>
              </a:spcAft>
              <a:buNone/>
            </a:pPr>
            <a:r>
              <a:t/>
            </a:r>
            <a:endParaRPr b="1" sz="2410">
              <a:solidFill>
                <a:srgbClr val="980000"/>
              </a:solidFill>
            </a:endParaRPr>
          </a:p>
          <a:p>
            <a:pPr indent="-381873" lvl="1" marL="914400" rtl="0" algn="l">
              <a:lnSpc>
                <a:spcPct val="90000"/>
              </a:lnSpc>
              <a:spcBef>
                <a:spcPts val="500"/>
              </a:spcBef>
              <a:spcAft>
                <a:spcPts val="0"/>
              </a:spcAft>
              <a:buClr>
                <a:srgbClr val="980000"/>
              </a:buClr>
              <a:buSzPct val="100000"/>
              <a:buChar char="•"/>
            </a:pPr>
            <a:r>
              <a:rPr b="1" lang="en-US" sz="5081">
                <a:solidFill>
                  <a:srgbClr val="980000"/>
                </a:solidFill>
              </a:rPr>
              <a:t>Academic programs / Interests</a:t>
            </a:r>
            <a:endParaRPr b="1" sz="5081">
              <a:solidFill>
                <a:srgbClr val="980000"/>
              </a:solidFill>
            </a:endParaRPr>
          </a:p>
          <a:p>
            <a:pPr indent="-153273" lvl="1" marL="685800" rtl="0" algn="l">
              <a:lnSpc>
                <a:spcPct val="90000"/>
              </a:lnSpc>
              <a:spcBef>
                <a:spcPts val="500"/>
              </a:spcBef>
              <a:spcAft>
                <a:spcPts val="0"/>
              </a:spcAft>
              <a:buClr>
                <a:srgbClr val="980000"/>
              </a:buClr>
              <a:buSzPct val="100000"/>
              <a:buChar char="•"/>
            </a:pPr>
            <a:r>
              <a:rPr b="1" lang="en-US" sz="5081">
                <a:solidFill>
                  <a:srgbClr val="980000"/>
                </a:solidFill>
              </a:rPr>
              <a:t>   </a:t>
            </a:r>
            <a:r>
              <a:rPr b="1" lang="en-US" sz="5081">
                <a:solidFill>
                  <a:srgbClr val="980000"/>
                </a:solidFill>
              </a:rPr>
              <a:t>Types of colleges</a:t>
            </a:r>
            <a:endParaRPr b="1" sz="5081">
              <a:solidFill>
                <a:srgbClr val="980000"/>
              </a:solidFill>
            </a:endParaRPr>
          </a:p>
          <a:p>
            <a:pPr indent="-381873" lvl="2" marL="1371600" rtl="0" algn="l">
              <a:lnSpc>
                <a:spcPct val="90000"/>
              </a:lnSpc>
              <a:spcBef>
                <a:spcPts val="500"/>
              </a:spcBef>
              <a:spcAft>
                <a:spcPts val="0"/>
              </a:spcAft>
              <a:buClr>
                <a:srgbClr val="980000"/>
              </a:buClr>
              <a:buSzPct val="100000"/>
              <a:buChar char="•"/>
            </a:pPr>
            <a:r>
              <a:rPr b="1" lang="en-US" sz="5081">
                <a:solidFill>
                  <a:srgbClr val="980000"/>
                </a:solidFill>
              </a:rPr>
              <a:t>Public</a:t>
            </a:r>
            <a:endParaRPr b="1" sz="5081">
              <a:solidFill>
                <a:srgbClr val="980000"/>
              </a:solidFill>
            </a:endParaRPr>
          </a:p>
          <a:p>
            <a:pPr indent="-381873" lvl="2" marL="1371600" rtl="0" algn="l">
              <a:lnSpc>
                <a:spcPct val="90000"/>
              </a:lnSpc>
              <a:spcBef>
                <a:spcPts val="500"/>
              </a:spcBef>
              <a:spcAft>
                <a:spcPts val="0"/>
              </a:spcAft>
              <a:buClr>
                <a:srgbClr val="980000"/>
              </a:buClr>
              <a:buSzPct val="100000"/>
              <a:buChar char="•"/>
            </a:pPr>
            <a:r>
              <a:rPr b="1" lang="en-US" sz="5081">
                <a:solidFill>
                  <a:srgbClr val="980000"/>
                </a:solidFill>
              </a:rPr>
              <a:t>Private (Non-For-Profit)</a:t>
            </a:r>
            <a:endParaRPr b="1" sz="5081">
              <a:solidFill>
                <a:srgbClr val="980000"/>
              </a:solidFill>
            </a:endParaRPr>
          </a:p>
          <a:p>
            <a:pPr indent="-381873" lvl="2" marL="1371600" rtl="0" algn="l">
              <a:lnSpc>
                <a:spcPct val="90000"/>
              </a:lnSpc>
              <a:spcBef>
                <a:spcPts val="500"/>
              </a:spcBef>
              <a:spcAft>
                <a:spcPts val="0"/>
              </a:spcAft>
              <a:buClr>
                <a:srgbClr val="980000"/>
              </a:buClr>
              <a:buSzPct val="100000"/>
              <a:buChar char="•"/>
            </a:pPr>
            <a:r>
              <a:rPr b="1" lang="en-US" sz="5081">
                <a:solidFill>
                  <a:srgbClr val="980000"/>
                </a:solidFill>
              </a:rPr>
              <a:t>Private (For Profit)</a:t>
            </a:r>
            <a:endParaRPr b="1" sz="5081">
              <a:solidFill>
                <a:srgbClr val="980000"/>
              </a:solidFill>
            </a:endParaRPr>
          </a:p>
          <a:p>
            <a:pPr indent="-153273" lvl="1" marL="685800" rtl="0" algn="l">
              <a:lnSpc>
                <a:spcPct val="90000"/>
              </a:lnSpc>
              <a:spcBef>
                <a:spcPts val="500"/>
              </a:spcBef>
              <a:spcAft>
                <a:spcPts val="0"/>
              </a:spcAft>
              <a:buClr>
                <a:srgbClr val="980000"/>
              </a:buClr>
              <a:buSzPct val="100000"/>
              <a:buChar char="•"/>
            </a:pPr>
            <a:r>
              <a:rPr b="1" lang="en-US" sz="5081">
                <a:solidFill>
                  <a:srgbClr val="980000"/>
                </a:solidFill>
              </a:rPr>
              <a:t>   </a:t>
            </a:r>
            <a:r>
              <a:rPr b="1" lang="en-US" sz="5081">
                <a:solidFill>
                  <a:srgbClr val="980000"/>
                </a:solidFill>
              </a:rPr>
              <a:t>Size of student body</a:t>
            </a:r>
            <a:endParaRPr b="1" sz="5081">
              <a:solidFill>
                <a:srgbClr val="980000"/>
              </a:solidFill>
              <a:latin typeface="Calibri"/>
              <a:ea typeface="Calibri"/>
              <a:cs typeface="Calibri"/>
              <a:sym typeface="Calibri"/>
            </a:endParaRPr>
          </a:p>
          <a:p>
            <a:pPr indent="-153273" lvl="1" marL="685800" rtl="0" algn="l">
              <a:lnSpc>
                <a:spcPct val="90000"/>
              </a:lnSpc>
              <a:spcBef>
                <a:spcPts val="500"/>
              </a:spcBef>
              <a:spcAft>
                <a:spcPts val="0"/>
              </a:spcAft>
              <a:buClr>
                <a:srgbClr val="980000"/>
              </a:buClr>
              <a:buSzPct val="100000"/>
              <a:buChar char="•"/>
            </a:pPr>
            <a:r>
              <a:rPr b="1" lang="en-US" sz="5081">
                <a:solidFill>
                  <a:srgbClr val="980000"/>
                </a:solidFill>
              </a:rPr>
              <a:t>   </a:t>
            </a:r>
            <a:r>
              <a:rPr b="1" lang="en-US" sz="5081">
                <a:solidFill>
                  <a:srgbClr val="980000"/>
                </a:solidFill>
              </a:rPr>
              <a:t>Location: City / Suburb / Rural</a:t>
            </a:r>
            <a:endParaRPr b="1" sz="5081">
              <a:solidFill>
                <a:srgbClr val="980000"/>
              </a:solidFill>
              <a:latin typeface="Calibri"/>
              <a:ea typeface="Calibri"/>
              <a:cs typeface="Calibri"/>
              <a:sym typeface="Calibri"/>
            </a:endParaRPr>
          </a:p>
          <a:p>
            <a:pPr indent="-153273" lvl="1" marL="685800" rtl="0" algn="l">
              <a:lnSpc>
                <a:spcPct val="90000"/>
              </a:lnSpc>
              <a:spcBef>
                <a:spcPts val="500"/>
              </a:spcBef>
              <a:spcAft>
                <a:spcPts val="0"/>
              </a:spcAft>
              <a:buClr>
                <a:srgbClr val="980000"/>
              </a:buClr>
              <a:buSzPct val="100000"/>
              <a:buChar char="•"/>
            </a:pPr>
            <a:r>
              <a:rPr b="1" lang="en-US" sz="5081">
                <a:solidFill>
                  <a:srgbClr val="980000"/>
                </a:solidFill>
                <a:latin typeface="Calibri"/>
                <a:ea typeface="Calibri"/>
                <a:cs typeface="Calibri"/>
                <a:sym typeface="Calibri"/>
              </a:rPr>
              <a:t>    </a:t>
            </a:r>
            <a:r>
              <a:rPr b="1" lang="en-US" sz="5081">
                <a:solidFill>
                  <a:srgbClr val="980000"/>
                </a:solidFill>
              </a:rPr>
              <a:t>Campus life</a:t>
            </a:r>
            <a:endParaRPr b="1" sz="5081">
              <a:solidFill>
                <a:srgbClr val="980000"/>
              </a:solidFill>
            </a:endParaRPr>
          </a:p>
          <a:p>
            <a:pPr indent="-381873" lvl="2" marL="1371600" rtl="0" algn="l">
              <a:lnSpc>
                <a:spcPct val="90000"/>
              </a:lnSpc>
              <a:spcBef>
                <a:spcPts val="500"/>
              </a:spcBef>
              <a:spcAft>
                <a:spcPts val="0"/>
              </a:spcAft>
              <a:buClr>
                <a:srgbClr val="980000"/>
              </a:buClr>
              <a:buSzPct val="100000"/>
              <a:buChar char="•"/>
            </a:pPr>
            <a:r>
              <a:rPr b="1" lang="en-US" sz="5081">
                <a:solidFill>
                  <a:srgbClr val="980000"/>
                </a:solidFill>
              </a:rPr>
              <a:t>On-Campus</a:t>
            </a:r>
            <a:endParaRPr b="1" sz="5081">
              <a:solidFill>
                <a:srgbClr val="980000"/>
              </a:solidFill>
            </a:endParaRPr>
          </a:p>
          <a:p>
            <a:pPr indent="-337185" lvl="2" marL="1371600" rtl="0" algn="l">
              <a:lnSpc>
                <a:spcPct val="90000"/>
              </a:lnSpc>
              <a:spcBef>
                <a:spcPts val="500"/>
              </a:spcBef>
              <a:spcAft>
                <a:spcPts val="0"/>
              </a:spcAft>
              <a:buClr>
                <a:srgbClr val="980000"/>
              </a:buClr>
              <a:buSzPct val="70844"/>
              <a:buChar char="•"/>
            </a:pPr>
            <a:r>
              <a:rPr b="1" lang="en-US" sz="5081">
                <a:solidFill>
                  <a:srgbClr val="980000"/>
                </a:solidFill>
              </a:rPr>
              <a:t>Off-Campus / or At Home</a:t>
            </a:r>
            <a:r>
              <a:rPr b="1" lang="en-US" sz="3600">
                <a:solidFill>
                  <a:srgbClr val="980000"/>
                </a:solidFill>
              </a:rPr>
              <a:t>	</a:t>
            </a:r>
            <a:endParaRPr b="1" sz="2800">
              <a:solidFill>
                <a:srgbClr val="98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sp>
        <p:nvSpPr>
          <p:cNvPr id="171" name="Google Shape;171;g166e867460a_0_99"/>
          <p:cNvSpPr/>
          <p:nvPr/>
        </p:nvSpPr>
        <p:spPr>
          <a:xfrm>
            <a:off x="0" y="-383"/>
            <a:ext cx="12192000" cy="516900"/>
          </a:xfrm>
          <a:prstGeom prst="rect">
            <a:avLst/>
          </a:prstGeom>
          <a:solidFill>
            <a:srgbClr val="B22D4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2" name="Google Shape;172;g166e867460a_0_99"/>
          <p:cNvSpPr txBox="1"/>
          <p:nvPr/>
        </p:nvSpPr>
        <p:spPr>
          <a:xfrm>
            <a:off x="0" y="-51125"/>
            <a:ext cx="12192000" cy="11391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b="1" lang="en-US" sz="3600">
                <a:solidFill>
                  <a:schemeClr val="lt1"/>
                </a:solidFill>
              </a:rPr>
              <a:t>Financial Aid: Money For College 101</a:t>
            </a:r>
            <a:endParaRPr b="1" sz="3600">
              <a:solidFill>
                <a:schemeClr val="lt1"/>
              </a:solidFill>
            </a:endParaRPr>
          </a:p>
          <a:p>
            <a:pPr indent="0" lvl="0" marL="0" marR="0" rtl="0" algn="l">
              <a:spcBef>
                <a:spcPts val="0"/>
              </a:spcBef>
              <a:spcAft>
                <a:spcPts val="0"/>
              </a:spcAft>
              <a:buNone/>
            </a:pPr>
            <a:r>
              <a:t/>
            </a:r>
            <a:endParaRPr b="1" i="0" sz="3200" u="none" cap="none" strike="noStrike">
              <a:solidFill>
                <a:schemeClr val="lt1"/>
              </a:solidFill>
              <a:latin typeface="Calibri"/>
              <a:ea typeface="Calibri"/>
              <a:cs typeface="Calibri"/>
              <a:sym typeface="Calibri"/>
            </a:endParaRPr>
          </a:p>
        </p:txBody>
      </p:sp>
      <p:sp>
        <p:nvSpPr>
          <p:cNvPr id="173" name="Google Shape;173;g166e867460a_0_99"/>
          <p:cNvSpPr txBox="1"/>
          <p:nvPr/>
        </p:nvSpPr>
        <p:spPr>
          <a:xfrm>
            <a:off x="65550" y="660838"/>
            <a:ext cx="120609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u="sng">
                <a:solidFill>
                  <a:srgbClr val="990033"/>
                </a:solidFill>
              </a:rPr>
              <a:t>How the type of college selected affects the bottom line: </a:t>
            </a:r>
            <a:endParaRPr sz="1300"/>
          </a:p>
        </p:txBody>
      </p:sp>
      <p:pic>
        <p:nvPicPr>
          <p:cNvPr id="174" name="Google Shape;174;g166e867460a_0_99"/>
          <p:cNvPicPr preferRelativeResize="0"/>
          <p:nvPr/>
        </p:nvPicPr>
        <p:blipFill rotWithShape="1">
          <a:blip r:embed="rId3">
            <a:alphaModFix/>
          </a:blip>
          <a:srcRect b="0" l="0" r="0" t="0"/>
          <a:stretch/>
        </p:blipFill>
        <p:spPr>
          <a:xfrm>
            <a:off x="65587" y="6373625"/>
            <a:ext cx="2148279" cy="461665"/>
          </a:xfrm>
          <a:prstGeom prst="rect">
            <a:avLst/>
          </a:prstGeom>
          <a:noFill/>
          <a:ln>
            <a:noFill/>
          </a:ln>
        </p:spPr>
      </p:pic>
      <p:grpSp>
        <p:nvGrpSpPr>
          <p:cNvPr id="175" name="Google Shape;175;g166e867460a_0_99"/>
          <p:cNvGrpSpPr/>
          <p:nvPr/>
        </p:nvGrpSpPr>
        <p:grpSpPr>
          <a:xfrm>
            <a:off x="9705278" y="6277295"/>
            <a:ext cx="2421135" cy="580740"/>
            <a:chOff x="408949" y="5674079"/>
            <a:chExt cx="2421135" cy="580740"/>
          </a:xfrm>
        </p:grpSpPr>
        <p:sp>
          <p:nvSpPr>
            <p:cNvPr id="176" name="Google Shape;176;g166e867460a_0_99"/>
            <p:cNvSpPr txBox="1"/>
            <p:nvPr/>
          </p:nvSpPr>
          <p:spPr>
            <a:xfrm>
              <a:off x="408949" y="5793119"/>
              <a:ext cx="2152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B22D4D"/>
                  </a:solidFill>
                  <a:latin typeface="Calibri"/>
                  <a:ea typeface="Calibri"/>
                  <a:cs typeface="Calibri"/>
                  <a:sym typeface="Calibri"/>
                </a:rPr>
                <a:t>Regional  Bilingual Education Resource Network (RBERN)</a:t>
              </a:r>
              <a:endParaRPr/>
            </a:p>
          </p:txBody>
        </p:sp>
        <p:pic>
          <p:nvPicPr>
            <p:cNvPr id="177" name="Google Shape;177;g166e867460a_0_99"/>
            <p:cNvPicPr preferRelativeResize="0"/>
            <p:nvPr/>
          </p:nvPicPr>
          <p:blipFill rotWithShape="1">
            <a:blip r:embed="rId4">
              <a:alphaModFix/>
            </a:blip>
            <a:srcRect b="0" l="0" r="0" t="0"/>
            <a:stretch/>
          </p:blipFill>
          <p:spPr>
            <a:xfrm>
              <a:off x="2293114" y="5674079"/>
              <a:ext cx="536970" cy="536970"/>
            </a:xfrm>
            <a:prstGeom prst="rect">
              <a:avLst/>
            </a:prstGeom>
            <a:noFill/>
            <a:ln>
              <a:noFill/>
            </a:ln>
          </p:spPr>
        </p:pic>
      </p:grpSp>
      <p:pic>
        <p:nvPicPr>
          <p:cNvPr id="178" name="Google Shape;178;g166e867460a_0_99"/>
          <p:cNvPicPr preferRelativeResize="0"/>
          <p:nvPr/>
        </p:nvPicPr>
        <p:blipFill rotWithShape="1">
          <a:blip r:embed="rId5">
            <a:alphaModFix/>
          </a:blip>
          <a:srcRect b="0" l="0" r="0" t="0"/>
          <a:stretch/>
        </p:blipFill>
        <p:spPr>
          <a:xfrm>
            <a:off x="477138" y="1748275"/>
            <a:ext cx="2912850" cy="1913839"/>
          </a:xfrm>
          <a:prstGeom prst="rect">
            <a:avLst/>
          </a:prstGeom>
          <a:noFill/>
          <a:ln>
            <a:noFill/>
          </a:ln>
        </p:spPr>
      </p:pic>
      <p:pic>
        <p:nvPicPr>
          <p:cNvPr id="179" name="Google Shape;179;g166e867460a_0_99"/>
          <p:cNvPicPr preferRelativeResize="0"/>
          <p:nvPr/>
        </p:nvPicPr>
        <p:blipFill rotWithShape="1">
          <a:blip r:embed="rId6">
            <a:alphaModFix/>
          </a:blip>
          <a:srcRect b="0" l="0" r="0" t="0"/>
          <a:stretch/>
        </p:blipFill>
        <p:spPr>
          <a:xfrm>
            <a:off x="524138" y="4053800"/>
            <a:ext cx="2818829" cy="2237200"/>
          </a:xfrm>
          <a:prstGeom prst="rect">
            <a:avLst/>
          </a:prstGeom>
          <a:noFill/>
          <a:ln>
            <a:noFill/>
          </a:ln>
        </p:spPr>
      </p:pic>
      <p:pic>
        <p:nvPicPr>
          <p:cNvPr id="180" name="Google Shape;180;g166e867460a_0_99"/>
          <p:cNvPicPr preferRelativeResize="0"/>
          <p:nvPr/>
        </p:nvPicPr>
        <p:blipFill rotWithShape="1">
          <a:blip r:embed="rId7">
            <a:alphaModFix/>
          </a:blip>
          <a:srcRect b="0" l="0" r="0" t="0"/>
          <a:stretch/>
        </p:blipFill>
        <p:spPr>
          <a:xfrm>
            <a:off x="3826513" y="2720164"/>
            <a:ext cx="3897438" cy="2593611"/>
          </a:xfrm>
          <a:prstGeom prst="rect">
            <a:avLst/>
          </a:prstGeom>
          <a:noFill/>
          <a:ln>
            <a:noFill/>
          </a:ln>
        </p:spPr>
      </p:pic>
      <p:pic>
        <p:nvPicPr>
          <p:cNvPr id="181" name="Google Shape;181;g166e867460a_0_99"/>
          <p:cNvPicPr preferRelativeResize="0"/>
          <p:nvPr/>
        </p:nvPicPr>
        <p:blipFill rotWithShape="1">
          <a:blip r:embed="rId8">
            <a:alphaModFix/>
          </a:blip>
          <a:srcRect b="0" l="0" r="0" t="0"/>
          <a:stretch/>
        </p:blipFill>
        <p:spPr>
          <a:xfrm>
            <a:off x="8293317" y="1645525"/>
            <a:ext cx="2880608" cy="2057550"/>
          </a:xfrm>
          <a:prstGeom prst="rect">
            <a:avLst/>
          </a:prstGeom>
          <a:noFill/>
          <a:ln>
            <a:noFill/>
          </a:ln>
        </p:spPr>
      </p:pic>
      <p:pic>
        <p:nvPicPr>
          <p:cNvPr id="182" name="Google Shape;182;g166e867460a_0_99"/>
          <p:cNvPicPr preferRelativeResize="0"/>
          <p:nvPr/>
        </p:nvPicPr>
        <p:blipFill rotWithShape="1">
          <a:blip r:embed="rId9">
            <a:alphaModFix/>
          </a:blip>
          <a:srcRect b="0" l="0" r="0" t="0"/>
          <a:stretch/>
        </p:blipFill>
        <p:spPr>
          <a:xfrm>
            <a:off x="8429901" y="4193963"/>
            <a:ext cx="2607450" cy="2237201"/>
          </a:xfrm>
          <a:prstGeom prst="rect">
            <a:avLst/>
          </a:prstGeom>
          <a:noFill/>
          <a:ln>
            <a:noFill/>
          </a:ln>
        </p:spPr>
      </p:pic>
      <p:sp>
        <p:nvSpPr>
          <p:cNvPr id="183" name="Google Shape;183;g166e867460a_0_99"/>
          <p:cNvSpPr txBox="1"/>
          <p:nvPr/>
        </p:nvSpPr>
        <p:spPr>
          <a:xfrm>
            <a:off x="672350" y="1250775"/>
            <a:ext cx="2514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2000" u="none" cap="none" strike="noStrike">
                <a:solidFill>
                  <a:srgbClr val="980000"/>
                </a:solidFill>
                <a:latin typeface="Calibri"/>
                <a:ea typeface="Calibri"/>
                <a:cs typeface="Calibri"/>
                <a:sym typeface="Calibri"/>
              </a:rPr>
              <a:t>Community Colleges</a:t>
            </a:r>
            <a:endParaRPr b="1" i="0" sz="2000" u="none" cap="none" strike="noStrike">
              <a:solidFill>
                <a:srgbClr val="980000"/>
              </a:solidFill>
              <a:latin typeface="Calibri"/>
              <a:ea typeface="Calibri"/>
              <a:cs typeface="Calibri"/>
              <a:sym typeface="Calibri"/>
            </a:endParaRPr>
          </a:p>
        </p:txBody>
      </p:sp>
      <p:sp>
        <p:nvSpPr>
          <p:cNvPr id="184" name="Google Shape;184;g166e867460a_0_99"/>
          <p:cNvSpPr txBox="1"/>
          <p:nvPr/>
        </p:nvSpPr>
        <p:spPr>
          <a:xfrm>
            <a:off x="597450" y="3973475"/>
            <a:ext cx="2189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980000"/>
                </a:solidFill>
                <a:latin typeface="Calibri"/>
                <a:ea typeface="Calibri"/>
                <a:cs typeface="Calibri"/>
                <a:sym typeface="Calibri"/>
              </a:rPr>
              <a:t>Technical Schools </a:t>
            </a:r>
            <a:endParaRPr b="1" i="0" sz="1800" u="none" cap="none" strike="noStrike">
              <a:solidFill>
                <a:srgbClr val="980000"/>
              </a:solidFill>
              <a:latin typeface="Calibri"/>
              <a:ea typeface="Calibri"/>
              <a:cs typeface="Calibri"/>
              <a:sym typeface="Calibri"/>
            </a:endParaRPr>
          </a:p>
        </p:txBody>
      </p:sp>
      <p:sp>
        <p:nvSpPr>
          <p:cNvPr id="185" name="Google Shape;185;g166e867460a_0_99"/>
          <p:cNvSpPr txBox="1"/>
          <p:nvPr/>
        </p:nvSpPr>
        <p:spPr>
          <a:xfrm>
            <a:off x="4729338" y="2092363"/>
            <a:ext cx="19167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980000"/>
                </a:solidFill>
                <a:latin typeface="Calibri"/>
                <a:ea typeface="Calibri"/>
                <a:cs typeface="Calibri"/>
                <a:sym typeface="Calibri"/>
              </a:rPr>
              <a:t>Universities</a:t>
            </a:r>
            <a:endParaRPr b="1" i="0" sz="2400" u="none" cap="none" strike="noStrike">
              <a:solidFill>
                <a:srgbClr val="980000"/>
              </a:solidFill>
              <a:latin typeface="Calibri"/>
              <a:ea typeface="Calibri"/>
              <a:cs typeface="Calibri"/>
              <a:sym typeface="Calibri"/>
            </a:endParaRPr>
          </a:p>
        </p:txBody>
      </p:sp>
      <p:sp>
        <p:nvSpPr>
          <p:cNvPr id="186" name="Google Shape;186;g166e867460a_0_99"/>
          <p:cNvSpPr txBox="1"/>
          <p:nvPr/>
        </p:nvSpPr>
        <p:spPr>
          <a:xfrm>
            <a:off x="8775275" y="3732275"/>
            <a:ext cx="19167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980000"/>
                </a:solidFill>
                <a:latin typeface="Calibri"/>
                <a:ea typeface="Calibri"/>
                <a:cs typeface="Calibri"/>
                <a:sym typeface="Calibri"/>
              </a:rPr>
              <a:t>Armed Forces</a:t>
            </a:r>
            <a:endParaRPr b="1" i="0" sz="1800" u="none" cap="none" strike="noStrike">
              <a:solidFill>
                <a:srgbClr val="980000"/>
              </a:solidFill>
              <a:latin typeface="Calibri"/>
              <a:ea typeface="Calibri"/>
              <a:cs typeface="Calibri"/>
              <a:sym typeface="Calibri"/>
            </a:endParaRPr>
          </a:p>
        </p:txBody>
      </p:sp>
      <p:sp>
        <p:nvSpPr>
          <p:cNvPr id="187" name="Google Shape;187;g166e867460a_0_99"/>
          <p:cNvSpPr txBox="1"/>
          <p:nvPr/>
        </p:nvSpPr>
        <p:spPr>
          <a:xfrm>
            <a:off x="8429900" y="1187275"/>
            <a:ext cx="24105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en-US" sz="2000" u="none" cap="none" strike="noStrike">
                <a:solidFill>
                  <a:srgbClr val="980000"/>
                </a:solidFill>
                <a:latin typeface="Calibri"/>
                <a:ea typeface="Calibri"/>
                <a:cs typeface="Calibri"/>
                <a:sym typeface="Calibri"/>
              </a:rPr>
              <a:t>Four Year Colleges</a:t>
            </a:r>
            <a:endParaRPr b="1" i="0" sz="2000" u="none" cap="none" strike="noStrike">
              <a:solidFill>
                <a:srgbClr val="98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g166e867460a_0_110"/>
          <p:cNvSpPr/>
          <p:nvPr/>
        </p:nvSpPr>
        <p:spPr>
          <a:xfrm>
            <a:off x="0" y="-383"/>
            <a:ext cx="12192000" cy="516900"/>
          </a:xfrm>
          <a:prstGeom prst="rect">
            <a:avLst/>
          </a:prstGeom>
          <a:solidFill>
            <a:srgbClr val="B22D4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3" name="Google Shape;193;g166e867460a_0_110"/>
          <p:cNvSpPr txBox="1"/>
          <p:nvPr/>
        </p:nvSpPr>
        <p:spPr>
          <a:xfrm>
            <a:off x="0" y="-51125"/>
            <a:ext cx="12192000" cy="11391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1100"/>
              <a:buNone/>
            </a:pPr>
            <a:r>
              <a:rPr b="1" lang="en-US" sz="3600">
                <a:solidFill>
                  <a:schemeClr val="lt1"/>
                </a:solidFill>
              </a:rPr>
              <a:t>Financial Aid: Money For College 101</a:t>
            </a:r>
            <a:endParaRPr b="1" sz="3600">
              <a:solidFill>
                <a:schemeClr val="lt1"/>
              </a:solidFill>
            </a:endParaRPr>
          </a:p>
          <a:p>
            <a:pPr indent="0" lvl="0" marL="0" marR="0" rtl="0" algn="l">
              <a:spcBef>
                <a:spcPts val="0"/>
              </a:spcBef>
              <a:spcAft>
                <a:spcPts val="0"/>
              </a:spcAft>
              <a:buNone/>
            </a:pPr>
            <a:r>
              <a:t/>
            </a:r>
            <a:endParaRPr b="1" i="0" sz="3200" u="none" cap="none" strike="noStrike">
              <a:solidFill>
                <a:schemeClr val="lt1"/>
              </a:solidFill>
              <a:latin typeface="Calibri"/>
              <a:ea typeface="Calibri"/>
              <a:cs typeface="Calibri"/>
              <a:sym typeface="Calibri"/>
            </a:endParaRPr>
          </a:p>
        </p:txBody>
      </p:sp>
      <p:sp>
        <p:nvSpPr>
          <p:cNvPr id="194" name="Google Shape;194;g166e867460a_0_110"/>
          <p:cNvSpPr txBox="1"/>
          <p:nvPr/>
        </p:nvSpPr>
        <p:spPr>
          <a:xfrm>
            <a:off x="65550" y="760463"/>
            <a:ext cx="12060900" cy="554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u="sng">
                <a:solidFill>
                  <a:srgbClr val="990033"/>
                </a:solidFill>
              </a:rPr>
              <a:t>How To Pay For College:</a:t>
            </a:r>
            <a:r>
              <a:rPr b="1" lang="en-US" sz="3000">
                <a:solidFill>
                  <a:srgbClr val="990033"/>
                </a:solidFill>
              </a:rPr>
              <a:t>  </a:t>
            </a:r>
            <a:r>
              <a:rPr b="1" lang="en-US" sz="2400">
                <a:solidFill>
                  <a:srgbClr val="7A0019"/>
                </a:solidFill>
              </a:rPr>
              <a:t>Money waiting for you..</a:t>
            </a:r>
            <a:r>
              <a:rPr b="1" lang="en-US" sz="2400">
                <a:solidFill>
                  <a:srgbClr val="C00000"/>
                </a:solidFill>
              </a:rPr>
              <a:t>.</a:t>
            </a:r>
            <a:endParaRPr sz="1300"/>
          </a:p>
        </p:txBody>
      </p:sp>
      <p:pic>
        <p:nvPicPr>
          <p:cNvPr id="195" name="Google Shape;195;g166e867460a_0_110"/>
          <p:cNvPicPr preferRelativeResize="0"/>
          <p:nvPr/>
        </p:nvPicPr>
        <p:blipFill rotWithShape="1">
          <a:blip r:embed="rId3">
            <a:alphaModFix/>
          </a:blip>
          <a:srcRect b="0" l="0" r="0" t="0"/>
          <a:stretch/>
        </p:blipFill>
        <p:spPr>
          <a:xfrm>
            <a:off x="65587" y="6373625"/>
            <a:ext cx="2148279" cy="461665"/>
          </a:xfrm>
          <a:prstGeom prst="rect">
            <a:avLst/>
          </a:prstGeom>
          <a:noFill/>
          <a:ln>
            <a:noFill/>
          </a:ln>
        </p:spPr>
      </p:pic>
      <p:grpSp>
        <p:nvGrpSpPr>
          <p:cNvPr id="196" name="Google Shape;196;g166e867460a_0_110"/>
          <p:cNvGrpSpPr/>
          <p:nvPr/>
        </p:nvGrpSpPr>
        <p:grpSpPr>
          <a:xfrm>
            <a:off x="9705278" y="6277295"/>
            <a:ext cx="2421135" cy="580740"/>
            <a:chOff x="408949" y="5674079"/>
            <a:chExt cx="2421135" cy="580740"/>
          </a:xfrm>
        </p:grpSpPr>
        <p:sp>
          <p:nvSpPr>
            <p:cNvPr id="197" name="Google Shape;197;g166e867460a_0_110"/>
            <p:cNvSpPr txBox="1"/>
            <p:nvPr/>
          </p:nvSpPr>
          <p:spPr>
            <a:xfrm>
              <a:off x="408949" y="5793119"/>
              <a:ext cx="2152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B22D4D"/>
                  </a:solidFill>
                  <a:latin typeface="Calibri"/>
                  <a:ea typeface="Calibri"/>
                  <a:cs typeface="Calibri"/>
                  <a:sym typeface="Calibri"/>
                </a:rPr>
                <a:t>Regional  Bilingual Education Resource Network (RBERN)</a:t>
              </a:r>
              <a:endParaRPr/>
            </a:p>
          </p:txBody>
        </p:sp>
        <p:pic>
          <p:nvPicPr>
            <p:cNvPr id="198" name="Google Shape;198;g166e867460a_0_110"/>
            <p:cNvPicPr preferRelativeResize="0"/>
            <p:nvPr/>
          </p:nvPicPr>
          <p:blipFill rotWithShape="1">
            <a:blip r:embed="rId4">
              <a:alphaModFix/>
            </a:blip>
            <a:srcRect b="0" l="0" r="0" t="0"/>
            <a:stretch/>
          </p:blipFill>
          <p:spPr>
            <a:xfrm>
              <a:off x="2293114" y="5674079"/>
              <a:ext cx="536970" cy="536970"/>
            </a:xfrm>
            <a:prstGeom prst="rect">
              <a:avLst/>
            </a:prstGeom>
            <a:noFill/>
            <a:ln>
              <a:noFill/>
            </a:ln>
          </p:spPr>
        </p:pic>
      </p:grpSp>
      <p:sp>
        <p:nvSpPr>
          <p:cNvPr id="199" name="Google Shape;199;g166e867460a_0_110"/>
          <p:cNvSpPr txBox="1"/>
          <p:nvPr/>
        </p:nvSpPr>
        <p:spPr>
          <a:xfrm>
            <a:off x="228150" y="1630200"/>
            <a:ext cx="8055600" cy="4621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2800">
                <a:solidFill>
                  <a:schemeClr val="dk1"/>
                </a:solidFill>
              </a:rPr>
              <a:t>Over $150 billion in financial aid is available to undergraduates for the 2022-2023 school year.</a:t>
            </a:r>
            <a:endParaRPr b="1" sz="2800">
              <a:solidFill>
                <a:schemeClr val="dk1"/>
              </a:solidFill>
            </a:endParaRPr>
          </a:p>
          <a:p>
            <a:pPr indent="0" lvl="0" marL="0" rtl="0" algn="l">
              <a:lnSpc>
                <a:spcPct val="115000"/>
              </a:lnSpc>
              <a:spcBef>
                <a:spcPts val="0"/>
              </a:spcBef>
              <a:spcAft>
                <a:spcPts val="0"/>
              </a:spcAft>
              <a:buNone/>
            </a:pPr>
            <a:r>
              <a:t/>
            </a:r>
            <a:endParaRPr b="1">
              <a:solidFill>
                <a:schemeClr val="dk1"/>
              </a:solidFill>
            </a:endParaRPr>
          </a:p>
          <a:p>
            <a:pPr indent="0" lvl="0" marL="0" rtl="0" algn="l">
              <a:lnSpc>
                <a:spcPct val="115000"/>
              </a:lnSpc>
              <a:spcBef>
                <a:spcPts val="0"/>
              </a:spcBef>
              <a:spcAft>
                <a:spcPts val="0"/>
              </a:spcAft>
              <a:buNone/>
            </a:pPr>
            <a:r>
              <a:rPr b="1" lang="en-US" sz="2400">
                <a:solidFill>
                  <a:srgbClr val="0000CC"/>
                </a:solidFill>
              </a:rPr>
              <a:t>FINANCIAL AID COMES FROM MANY SOURCES:</a:t>
            </a:r>
            <a:endParaRPr b="1" sz="2400">
              <a:solidFill>
                <a:srgbClr val="0000CC"/>
              </a:solidFill>
            </a:endParaRPr>
          </a:p>
          <a:p>
            <a:pPr indent="-381000" lvl="0" marL="457200" rtl="0" algn="l">
              <a:lnSpc>
                <a:spcPct val="115000"/>
              </a:lnSpc>
              <a:spcBef>
                <a:spcPts val="0"/>
              </a:spcBef>
              <a:spcAft>
                <a:spcPts val="0"/>
              </a:spcAft>
              <a:buSzPts val="2400"/>
              <a:buChar char="●"/>
            </a:pPr>
            <a:r>
              <a:rPr b="1" lang="en-US" sz="2400">
                <a:solidFill>
                  <a:srgbClr val="0000CC"/>
                </a:solidFill>
              </a:rPr>
              <a:t>67% </a:t>
            </a:r>
            <a:r>
              <a:rPr b="1" lang="en-US" sz="2400">
                <a:solidFill>
                  <a:schemeClr val="dk1"/>
                </a:solidFill>
              </a:rPr>
              <a:t>Federal government grants, loans &amp; other aid</a:t>
            </a:r>
            <a:endParaRPr b="1" sz="2400">
              <a:solidFill>
                <a:srgbClr val="0000CC"/>
              </a:solidFill>
            </a:endParaRPr>
          </a:p>
          <a:p>
            <a:pPr indent="-381000" lvl="0" marL="457200" rtl="0" algn="l">
              <a:lnSpc>
                <a:spcPct val="115000"/>
              </a:lnSpc>
              <a:spcBef>
                <a:spcPts val="0"/>
              </a:spcBef>
              <a:spcAft>
                <a:spcPts val="0"/>
              </a:spcAft>
              <a:buSzPts val="2400"/>
              <a:buChar char="●"/>
            </a:pPr>
            <a:r>
              <a:rPr b="1" lang="en-US" sz="2400">
                <a:solidFill>
                  <a:srgbClr val="0000CC"/>
                </a:solidFill>
              </a:rPr>
              <a:t>22% </a:t>
            </a:r>
            <a:r>
              <a:rPr b="1" lang="en-US" sz="2400">
                <a:solidFill>
                  <a:schemeClr val="dk1"/>
                </a:solidFill>
              </a:rPr>
              <a:t>College grants/ scholarships</a:t>
            </a:r>
            <a:endParaRPr b="1" sz="2400">
              <a:solidFill>
                <a:srgbClr val="0000CC"/>
              </a:solidFill>
            </a:endParaRPr>
          </a:p>
          <a:p>
            <a:pPr indent="-381000" lvl="0" marL="457200" rtl="0" algn="l">
              <a:lnSpc>
                <a:spcPct val="115000"/>
              </a:lnSpc>
              <a:spcBef>
                <a:spcPts val="0"/>
              </a:spcBef>
              <a:spcAft>
                <a:spcPts val="0"/>
              </a:spcAft>
              <a:buSzPts val="2400"/>
              <a:buChar char="●"/>
            </a:pPr>
            <a:r>
              <a:rPr b="1" lang="en-US" sz="2400">
                <a:solidFill>
                  <a:srgbClr val="0000CC"/>
                </a:solidFill>
              </a:rPr>
              <a:t>6%   </a:t>
            </a:r>
            <a:r>
              <a:rPr b="1" lang="en-US" sz="2400">
                <a:solidFill>
                  <a:schemeClr val="dk1"/>
                </a:solidFill>
              </a:rPr>
              <a:t>Private and employer grants/scholarships</a:t>
            </a:r>
            <a:endParaRPr b="1" sz="2400">
              <a:solidFill>
                <a:srgbClr val="0000CC"/>
              </a:solidFill>
            </a:endParaRPr>
          </a:p>
          <a:p>
            <a:pPr indent="-381000" lvl="0" marL="457200" rtl="0" algn="l">
              <a:lnSpc>
                <a:spcPct val="115000"/>
              </a:lnSpc>
              <a:spcBef>
                <a:spcPts val="0"/>
              </a:spcBef>
              <a:spcAft>
                <a:spcPts val="0"/>
              </a:spcAft>
              <a:buSzPts val="2400"/>
              <a:buChar char="●"/>
            </a:pPr>
            <a:r>
              <a:rPr b="1" lang="en-US" sz="2400">
                <a:solidFill>
                  <a:srgbClr val="0000CC"/>
                </a:solidFill>
              </a:rPr>
              <a:t>5%   </a:t>
            </a:r>
            <a:r>
              <a:rPr b="1" lang="en-US" sz="2400">
                <a:solidFill>
                  <a:schemeClr val="dk1"/>
                </a:solidFill>
              </a:rPr>
              <a:t>State government grants/scholarships</a:t>
            </a:r>
            <a:endParaRPr b="1" sz="2400">
              <a:solidFill>
                <a:schemeClr val="dk1"/>
              </a:solidFill>
            </a:endParaRPr>
          </a:p>
          <a:p>
            <a:pPr indent="0" lvl="0" marL="457200" rtl="0" algn="l">
              <a:lnSpc>
                <a:spcPct val="115000"/>
              </a:lnSpc>
              <a:spcBef>
                <a:spcPts val="0"/>
              </a:spcBef>
              <a:spcAft>
                <a:spcPts val="0"/>
              </a:spcAft>
              <a:buNone/>
            </a:pPr>
            <a:r>
              <a:t/>
            </a:r>
            <a:endParaRPr b="1" sz="2400">
              <a:solidFill>
                <a:schemeClr val="dk1"/>
              </a:solidFill>
            </a:endParaRPr>
          </a:p>
          <a:p>
            <a:pPr indent="0" lvl="0" marL="0" rtl="0" algn="l">
              <a:lnSpc>
                <a:spcPct val="115000"/>
              </a:lnSpc>
              <a:spcBef>
                <a:spcPts val="0"/>
              </a:spcBef>
              <a:spcAft>
                <a:spcPts val="0"/>
              </a:spcAft>
              <a:buNone/>
            </a:pPr>
            <a:r>
              <a:rPr b="1" lang="en-US" sz="2100">
                <a:solidFill>
                  <a:srgbClr val="0000CC"/>
                </a:solidFill>
              </a:rPr>
              <a:t>*Both PELL and TAP awards will be going up this term.</a:t>
            </a:r>
            <a:endParaRPr b="1" sz="2100">
              <a:solidFill>
                <a:srgbClr val="0000CC"/>
              </a:solidFill>
            </a:endParaRPr>
          </a:p>
          <a:p>
            <a:pPr indent="0" lvl="0" marL="0" rtl="0" algn="l">
              <a:lnSpc>
                <a:spcPct val="115000"/>
              </a:lnSpc>
              <a:spcBef>
                <a:spcPts val="0"/>
              </a:spcBef>
              <a:spcAft>
                <a:spcPts val="0"/>
              </a:spcAft>
              <a:buNone/>
            </a:pPr>
            <a:r>
              <a:rPr b="1" lang="en-US" sz="1800">
                <a:solidFill>
                  <a:schemeClr val="dk1"/>
                </a:solidFill>
              </a:rPr>
              <a:t>Source:  FAFSA Student Aid Report</a:t>
            </a:r>
            <a:endParaRPr b="1" sz="1800">
              <a:solidFill>
                <a:schemeClr val="dk1"/>
              </a:solidFill>
            </a:endParaRPr>
          </a:p>
        </p:txBody>
      </p:sp>
      <p:pic>
        <p:nvPicPr>
          <p:cNvPr id="200" name="Google Shape;200;g166e867460a_0_110"/>
          <p:cNvPicPr preferRelativeResize="0"/>
          <p:nvPr/>
        </p:nvPicPr>
        <p:blipFill>
          <a:blip r:embed="rId5">
            <a:alphaModFix/>
          </a:blip>
          <a:stretch>
            <a:fillRect/>
          </a:stretch>
        </p:blipFill>
        <p:spPr>
          <a:xfrm>
            <a:off x="8283750" y="2098260"/>
            <a:ext cx="3603450" cy="364424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2022-08-11T16:35:47Z</dcterms:created>
  <dc:creator>Fausto A. Salazar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0x010100EE298ED4AE9BD94FAA9E1E76203E3E08</vt:lpwstr>
  </property>
</Properties>
</file>